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5" r:id="rId2"/>
    <p:sldId id="266" r:id="rId3"/>
    <p:sldId id="279" r:id="rId4"/>
    <p:sldId id="280" r:id="rId5"/>
    <p:sldId id="257" r:id="rId6"/>
    <p:sldId id="267" r:id="rId7"/>
    <p:sldId id="274" r:id="rId8"/>
    <p:sldId id="273" r:id="rId9"/>
    <p:sldId id="275" r:id="rId10"/>
    <p:sldId id="277" r:id="rId11"/>
    <p:sldId id="268" r:id="rId12"/>
    <p:sldId id="282" r:id="rId13"/>
    <p:sldId id="278" r:id="rId14"/>
    <p:sldId id="283" r:id="rId15"/>
    <p:sldId id="270" r:id="rId16"/>
    <p:sldId id="284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308"/>
    <a:srgbClr val="FFCC66"/>
    <a:srgbClr val="FF9900"/>
    <a:srgbClr val="F4FC8E"/>
    <a:srgbClr val="FF9999"/>
    <a:srgbClr val="F6ED7C"/>
    <a:srgbClr val="CFCB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9C93B-CF7B-4EF4-A27F-DF000E6559E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8BD6A-3EE6-4CF0-A831-B9345FB840AC}">
      <dgm:prSet custT="1"/>
      <dgm:spPr/>
      <dgm:t>
        <a:bodyPr/>
        <a:lstStyle/>
        <a:p>
          <a:pPr algn="just"/>
          <a:r>
            <a:rPr lang="ru-RU" sz="2000" b="1" i="1" dirty="0" smtClean="0">
              <a:solidFill>
                <a:schemeClr val="tx1"/>
              </a:solidFill>
            </a:rPr>
            <a:t>          Оценка состояния детей ДОУ</a:t>
          </a:r>
          <a:endParaRPr lang="ru-RU" sz="2000" dirty="0">
            <a:solidFill>
              <a:schemeClr val="tx1"/>
            </a:solidFill>
          </a:endParaRPr>
        </a:p>
      </dgm:t>
    </dgm:pt>
    <dgm:pt modelId="{D919494F-F56B-4DBA-A218-E048F11E04E2}" type="parTrans" cxnId="{2AEC4739-EFCF-4CB0-AAB5-8FB49DDE76A1}">
      <dgm:prSet/>
      <dgm:spPr/>
      <dgm:t>
        <a:bodyPr/>
        <a:lstStyle/>
        <a:p>
          <a:endParaRPr lang="ru-RU"/>
        </a:p>
      </dgm:t>
    </dgm:pt>
    <dgm:pt modelId="{4B8AF397-15D1-46C9-AAFA-48291D7FBA5A}" type="sibTrans" cxnId="{2AEC4739-EFCF-4CB0-AAB5-8FB49DDE76A1}">
      <dgm:prSet/>
      <dgm:spPr/>
      <dgm:t>
        <a:bodyPr/>
        <a:lstStyle/>
        <a:p>
          <a:endParaRPr lang="ru-RU"/>
        </a:p>
      </dgm:t>
    </dgm:pt>
    <dgm:pt modelId="{FF82B168-32B1-4B79-8C16-BFD9A1FED0A4}">
      <dgm:prSet custT="1"/>
      <dgm:spPr/>
      <dgm:t>
        <a:bodyPr/>
        <a:lstStyle/>
        <a:p>
          <a:pPr algn="just"/>
          <a:r>
            <a:rPr lang="ru-RU" sz="2000" b="1" i="1" dirty="0" smtClean="0">
              <a:solidFill>
                <a:schemeClr val="tx1"/>
              </a:solidFill>
            </a:rPr>
            <a:t>Оценка рациона питания ДОУ</a:t>
          </a:r>
          <a:endParaRPr lang="ru-RU" sz="2000" dirty="0">
            <a:solidFill>
              <a:schemeClr val="tx1"/>
            </a:solidFill>
          </a:endParaRPr>
        </a:p>
      </dgm:t>
    </dgm:pt>
    <dgm:pt modelId="{F6B18D3E-49DD-4F48-98F1-F4222E7CD41C}" type="parTrans" cxnId="{FB322A7E-8478-44EB-9968-937F31BE203D}">
      <dgm:prSet/>
      <dgm:spPr/>
      <dgm:t>
        <a:bodyPr/>
        <a:lstStyle/>
        <a:p>
          <a:endParaRPr lang="ru-RU"/>
        </a:p>
      </dgm:t>
    </dgm:pt>
    <dgm:pt modelId="{D137E914-2FEE-4F6B-A00B-708F7577A5A7}" type="sibTrans" cxnId="{FB322A7E-8478-44EB-9968-937F31BE203D}">
      <dgm:prSet/>
      <dgm:spPr/>
      <dgm:t>
        <a:bodyPr/>
        <a:lstStyle/>
        <a:p>
          <a:endParaRPr lang="ru-RU"/>
        </a:p>
      </dgm:t>
    </dgm:pt>
    <dgm:pt modelId="{A44CC7FA-9B23-4B5E-9AC0-DBA0133610CD}">
      <dgm:prSet custT="1"/>
      <dgm:spPr/>
      <dgm:t>
        <a:bodyPr/>
        <a:lstStyle/>
        <a:p>
          <a:r>
            <a:rPr lang="ru-RU" sz="2000" b="1" i="1" dirty="0" smtClean="0">
              <a:solidFill>
                <a:schemeClr val="tx1"/>
              </a:solidFill>
            </a:rPr>
            <a:t>Условия организации питания в ДОУ</a:t>
          </a:r>
          <a:endParaRPr lang="ru-RU" sz="2000" dirty="0">
            <a:solidFill>
              <a:schemeClr val="tx1"/>
            </a:solidFill>
          </a:endParaRPr>
        </a:p>
      </dgm:t>
    </dgm:pt>
    <dgm:pt modelId="{BD753F90-9BFF-486A-B856-8989C4D87329}" type="parTrans" cxnId="{844BD464-E96E-4BCF-9BBE-0CCD59FB073D}">
      <dgm:prSet/>
      <dgm:spPr/>
      <dgm:t>
        <a:bodyPr/>
        <a:lstStyle/>
        <a:p>
          <a:endParaRPr lang="ru-RU"/>
        </a:p>
      </dgm:t>
    </dgm:pt>
    <dgm:pt modelId="{62BE53E6-C2B1-4B92-AE6E-F7A96E0EC003}" type="sibTrans" cxnId="{844BD464-E96E-4BCF-9BBE-0CCD59FB073D}">
      <dgm:prSet/>
      <dgm:spPr/>
      <dgm:t>
        <a:bodyPr/>
        <a:lstStyle/>
        <a:p>
          <a:endParaRPr lang="ru-RU"/>
        </a:p>
      </dgm:t>
    </dgm:pt>
    <dgm:pt modelId="{09E36ABD-5085-495E-A24E-04DDA8449842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Этапы организации питания</a:t>
          </a:r>
          <a:endParaRPr lang="ru-RU" sz="2400" dirty="0">
            <a:solidFill>
              <a:schemeClr val="tx1"/>
            </a:solidFill>
          </a:endParaRPr>
        </a:p>
      </dgm:t>
    </dgm:pt>
    <dgm:pt modelId="{781D0BF3-87B2-454A-A51E-5F7663A82F93}" type="parTrans" cxnId="{E025072A-4D79-469F-9023-55EA4DF3F711}">
      <dgm:prSet/>
      <dgm:spPr/>
      <dgm:t>
        <a:bodyPr/>
        <a:lstStyle/>
        <a:p>
          <a:endParaRPr lang="ru-RU"/>
        </a:p>
      </dgm:t>
    </dgm:pt>
    <dgm:pt modelId="{371F19E0-0D86-46AC-8BA6-946AB6DFB759}" type="sibTrans" cxnId="{E025072A-4D79-469F-9023-55EA4DF3F711}">
      <dgm:prSet/>
      <dgm:spPr/>
      <dgm:t>
        <a:bodyPr/>
        <a:lstStyle/>
        <a:p>
          <a:endParaRPr lang="ru-RU"/>
        </a:p>
      </dgm:t>
    </dgm:pt>
    <dgm:pt modelId="{2AEB8B66-2911-4077-B0CD-9E8E3B0B8C39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Проблемный анализ фактора питания детей в ДОУ</a:t>
          </a:r>
          <a:endParaRPr lang="ru-RU" sz="2000" b="1" dirty="0">
            <a:solidFill>
              <a:schemeClr val="tx1"/>
            </a:solidFill>
          </a:endParaRPr>
        </a:p>
      </dgm:t>
    </dgm:pt>
    <dgm:pt modelId="{51285C87-E658-4F6D-84DF-E6DDF8EEE667}" type="parTrans" cxnId="{BE3EBDE5-69FF-4196-A990-8A2F618CBF8F}">
      <dgm:prSet/>
      <dgm:spPr/>
      <dgm:t>
        <a:bodyPr/>
        <a:lstStyle/>
        <a:p>
          <a:endParaRPr lang="ru-RU"/>
        </a:p>
      </dgm:t>
    </dgm:pt>
    <dgm:pt modelId="{F743332B-2785-4990-8CB3-E97692BA640A}" type="sibTrans" cxnId="{BE3EBDE5-69FF-4196-A990-8A2F618CBF8F}">
      <dgm:prSet/>
      <dgm:spPr/>
      <dgm:t>
        <a:bodyPr/>
        <a:lstStyle/>
        <a:p>
          <a:endParaRPr lang="ru-RU"/>
        </a:p>
      </dgm:t>
    </dgm:pt>
    <dgm:pt modelId="{E694BE98-C6CA-43E3-BCBA-82D077F57277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Определение методов управления фактором питания и как следствие </a:t>
          </a:r>
          <a:r>
            <a:rPr lang="ru-RU" sz="2000" b="1" dirty="0" smtClean="0">
              <a:solidFill>
                <a:schemeClr val="tx1"/>
              </a:solidFill>
            </a:rPr>
            <a:t>организация </a:t>
          </a:r>
          <a:r>
            <a:rPr lang="ru-RU" sz="2000" b="1" dirty="0" smtClean="0">
              <a:solidFill>
                <a:schemeClr val="tx1"/>
              </a:solidFill>
            </a:rPr>
            <a:t>контроля</a:t>
          </a:r>
          <a:endParaRPr lang="ru-RU" sz="2000" b="1" dirty="0">
            <a:solidFill>
              <a:schemeClr val="tx1"/>
            </a:solidFill>
          </a:endParaRPr>
        </a:p>
      </dgm:t>
    </dgm:pt>
    <dgm:pt modelId="{84BCBF36-1FD0-488E-B82F-43D65C7F3780}" type="parTrans" cxnId="{EFEF9D7C-E172-48CD-8FB5-2C3951786084}">
      <dgm:prSet/>
      <dgm:spPr/>
      <dgm:t>
        <a:bodyPr/>
        <a:lstStyle/>
        <a:p>
          <a:endParaRPr lang="ru-RU"/>
        </a:p>
      </dgm:t>
    </dgm:pt>
    <dgm:pt modelId="{A5C44D3A-3F23-49BD-8946-4EAEA694DD05}" type="sibTrans" cxnId="{EFEF9D7C-E172-48CD-8FB5-2C3951786084}">
      <dgm:prSet/>
      <dgm:spPr/>
      <dgm:t>
        <a:bodyPr/>
        <a:lstStyle/>
        <a:p>
          <a:endParaRPr lang="ru-RU"/>
        </a:p>
      </dgm:t>
    </dgm:pt>
    <dgm:pt modelId="{CE6BDC9A-DFC7-45FF-AA39-96B351979A12}" type="pres">
      <dgm:prSet presAssocID="{0939C93B-CF7B-4EF4-A27F-DF000E6559E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67C910-A379-4BD4-B3AF-5DE4C2B691E6}" type="pres">
      <dgm:prSet presAssocID="{09E36ABD-5085-495E-A24E-04DDA8449842}" presName="comp" presStyleCnt="0"/>
      <dgm:spPr/>
    </dgm:pt>
    <dgm:pt modelId="{44EADEEA-C292-4C37-942C-C44CB5730A96}" type="pres">
      <dgm:prSet presAssocID="{09E36ABD-5085-495E-A24E-04DDA8449842}" presName="box" presStyleLbl="node1" presStyleIdx="0" presStyleCnt="6" custScaleY="39312"/>
      <dgm:spPr/>
      <dgm:t>
        <a:bodyPr/>
        <a:lstStyle/>
        <a:p>
          <a:endParaRPr lang="ru-RU"/>
        </a:p>
      </dgm:t>
    </dgm:pt>
    <dgm:pt modelId="{18310945-492A-4782-8C9A-CEEDD7FD51ED}" type="pres">
      <dgm:prSet presAssocID="{09E36ABD-5085-495E-A24E-04DDA8449842}" presName="img" presStyleLbl="fgImgPlace1" presStyleIdx="0" presStyleCnt="6" custFlipVert="0" custFlipHor="0" custScaleX="16747" custScaleY="4240" custLinFactX="199309" custLinFactNeighborX="200000" custLinFactNeighborY="13488"/>
      <dgm:spPr/>
    </dgm:pt>
    <dgm:pt modelId="{8B4F02C9-0726-4FF8-B57C-2485C1859773}" type="pres">
      <dgm:prSet presAssocID="{09E36ABD-5085-495E-A24E-04DDA8449842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D1EFC-09AB-4E81-ABAD-8EE844D0AF5B}" type="pres">
      <dgm:prSet presAssocID="{371F19E0-0D86-46AC-8BA6-946AB6DFB759}" presName="spacer" presStyleCnt="0"/>
      <dgm:spPr/>
    </dgm:pt>
    <dgm:pt modelId="{E965D3B3-8539-4FA8-B163-64454010A225}" type="pres">
      <dgm:prSet presAssocID="{5928BD6A-3EE6-4CF0-A831-B9345FB840AC}" presName="comp" presStyleCnt="0"/>
      <dgm:spPr/>
    </dgm:pt>
    <dgm:pt modelId="{E04A99EB-AB51-4D45-B34A-1BEDE41FD8E5}" type="pres">
      <dgm:prSet presAssocID="{5928BD6A-3EE6-4CF0-A831-B9345FB840AC}" presName="box" presStyleLbl="node1" presStyleIdx="1" presStyleCnt="6" custScaleY="150789"/>
      <dgm:spPr/>
      <dgm:t>
        <a:bodyPr/>
        <a:lstStyle/>
        <a:p>
          <a:endParaRPr lang="ru-RU"/>
        </a:p>
      </dgm:t>
    </dgm:pt>
    <dgm:pt modelId="{F4DA8975-4064-4AA9-9F9D-2C64F8D9BFDB}" type="pres">
      <dgm:prSet presAssocID="{5928BD6A-3EE6-4CF0-A831-B9345FB840AC}" presName="img" presStyleLbl="fgImgPlace1" presStyleIdx="1" presStyleCnt="6" custScaleX="83270" custScaleY="160632" custLinFactNeighborX="-1434" custLinFactNeighborY="1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BFA5A5F-1BA9-432D-90B2-D2339A61351E}" type="pres">
      <dgm:prSet presAssocID="{5928BD6A-3EE6-4CF0-A831-B9345FB840AC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9B6E5D-1B52-4F8C-9E0A-BE95B547C63E}" type="pres">
      <dgm:prSet presAssocID="{4B8AF397-15D1-46C9-AAFA-48291D7FBA5A}" presName="spacer" presStyleCnt="0"/>
      <dgm:spPr/>
    </dgm:pt>
    <dgm:pt modelId="{5001B744-23FD-477D-9093-105B9777DEF9}" type="pres">
      <dgm:prSet presAssocID="{FF82B168-32B1-4B79-8C16-BFD9A1FED0A4}" presName="comp" presStyleCnt="0"/>
      <dgm:spPr/>
    </dgm:pt>
    <dgm:pt modelId="{ED206640-E66E-4193-9B40-2CD7696FDB6D}" type="pres">
      <dgm:prSet presAssocID="{FF82B168-32B1-4B79-8C16-BFD9A1FED0A4}" presName="box" presStyleLbl="node1" presStyleIdx="2" presStyleCnt="6" custScaleY="134214"/>
      <dgm:spPr/>
      <dgm:t>
        <a:bodyPr/>
        <a:lstStyle/>
        <a:p>
          <a:endParaRPr lang="ru-RU"/>
        </a:p>
      </dgm:t>
    </dgm:pt>
    <dgm:pt modelId="{F85C2455-5FD3-477A-B7A8-D93D57276C29}" type="pres">
      <dgm:prSet presAssocID="{FF82B168-32B1-4B79-8C16-BFD9A1FED0A4}" presName="img" presStyleLbl="fgImgPlace1" presStyleIdx="2" presStyleCnt="6" custScaleX="81502" custScaleY="1468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3714CF-7E70-40F8-A210-DDD9A25B1F40}" type="pres">
      <dgm:prSet presAssocID="{FF82B168-32B1-4B79-8C16-BFD9A1FED0A4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E0074-1EC6-48E1-986D-9D0E20ABCE75}" type="pres">
      <dgm:prSet presAssocID="{D137E914-2FEE-4F6B-A00B-708F7577A5A7}" presName="spacer" presStyleCnt="0"/>
      <dgm:spPr/>
    </dgm:pt>
    <dgm:pt modelId="{D732CFC8-F969-4591-AAB2-6C15D79909C6}" type="pres">
      <dgm:prSet presAssocID="{A44CC7FA-9B23-4B5E-9AC0-DBA0133610CD}" presName="comp" presStyleCnt="0"/>
      <dgm:spPr/>
    </dgm:pt>
    <dgm:pt modelId="{23CEC703-CCCD-49DF-84A9-73CE262F5759}" type="pres">
      <dgm:prSet presAssocID="{A44CC7FA-9B23-4B5E-9AC0-DBA0133610CD}" presName="box" presStyleLbl="node1" presStyleIdx="3" presStyleCnt="6" custScaleY="136722"/>
      <dgm:spPr/>
      <dgm:t>
        <a:bodyPr/>
        <a:lstStyle/>
        <a:p>
          <a:endParaRPr lang="ru-RU"/>
        </a:p>
      </dgm:t>
    </dgm:pt>
    <dgm:pt modelId="{C9206149-A3BE-49BD-B744-246C09FDD088}" type="pres">
      <dgm:prSet presAssocID="{A44CC7FA-9B23-4B5E-9AC0-DBA0133610CD}" presName="img" presStyleLbl="fgImgPlace1" presStyleIdx="3" presStyleCnt="6" custScaleX="81502" custScaleY="14628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524DF3-1B80-4244-B7ED-10C445C6AD69}" type="pres">
      <dgm:prSet presAssocID="{A44CC7FA-9B23-4B5E-9AC0-DBA0133610CD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C4E3D-D7B2-4FD9-B62F-1C25F3A529B5}" type="pres">
      <dgm:prSet presAssocID="{62BE53E6-C2B1-4B92-AE6E-F7A96E0EC003}" presName="spacer" presStyleCnt="0"/>
      <dgm:spPr/>
    </dgm:pt>
    <dgm:pt modelId="{E3DA2820-B6C7-4206-B141-608730F29E17}" type="pres">
      <dgm:prSet presAssocID="{E694BE98-C6CA-43E3-BCBA-82D077F57277}" presName="comp" presStyleCnt="0"/>
      <dgm:spPr/>
    </dgm:pt>
    <dgm:pt modelId="{679BC7F7-1B53-4F9A-B5F1-DDE4541A8AA8}" type="pres">
      <dgm:prSet presAssocID="{E694BE98-C6CA-43E3-BCBA-82D077F57277}" presName="box" presStyleLbl="node1" presStyleIdx="4" presStyleCnt="6" custScaleY="145390"/>
      <dgm:spPr/>
      <dgm:t>
        <a:bodyPr/>
        <a:lstStyle/>
        <a:p>
          <a:endParaRPr lang="ru-RU"/>
        </a:p>
      </dgm:t>
    </dgm:pt>
    <dgm:pt modelId="{055CC5A6-08F0-4725-B65B-B5C4896EE650}" type="pres">
      <dgm:prSet presAssocID="{E694BE98-C6CA-43E3-BCBA-82D077F57277}" presName="img" presStyleLbl="fgImgPlace1" presStyleIdx="4" presStyleCnt="6" custScaleX="81502" custScaleY="12842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7191BE-0DBF-4CDC-B56E-259AA4B1455D}" type="pres">
      <dgm:prSet presAssocID="{E694BE98-C6CA-43E3-BCBA-82D077F57277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7D0A99-40F4-4D4E-89C2-365091ED5702}" type="pres">
      <dgm:prSet presAssocID="{A5C44D3A-3F23-49BD-8946-4EAEA694DD05}" presName="spacer" presStyleCnt="0"/>
      <dgm:spPr/>
    </dgm:pt>
    <dgm:pt modelId="{0FBE714E-08F7-4B8E-B9A9-96A7BFFA11C0}" type="pres">
      <dgm:prSet presAssocID="{2AEB8B66-2911-4077-B0CD-9E8E3B0B8C39}" presName="comp" presStyleCnt="0"/>
      <dgm:spPr/>
    </dgm:pt>
    <dgm:pt modelId="{52B89671-E27B-4FAE-9AF7-EDF3FD83319C}" type="pres">
      <dgm:prSet presAssocID="{2AEB8B66-2911-4077-B0CD-9E8E3B0B8C39}" presName="box" presStyleLbl="node1" presStyleIdx="5" presStyleCnt="6" custScaleY="127039"/>
      <dgm:spPr/>
      <dgm:t>
        <a:bodyPr/>
        <a:lstStyle/>
        <a:p>
          <a:endParaRPr lang="ru-RU"/>
        </a:p>
      </dgm:t>
    </dgm:pt>
    <dgm:pt modelId="{3D616A1A-D706-4956-BE58-A52091E83EC4}" type="pres">
      <dgm:prSet presAssocID="{2AEB8B66-2911-4077-B0CD-9E8E3B0B8C39}" presName="img" presStyleLbl="fgImgPlace1" presStyleIdx="5" presStyleCnt="6" custScaleX="77455" custScaleY="11266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E547C3-9742-4F64-BD99-7B2D39F679E7}" type="pres">
      <dgm:prSet presAssocID="{2AEB8B66-2911-4077-B0CD-9E8E3B0B8C39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3EBDE5-69FF-4196-A990-8A2F618CBF8F}" srcId="{0939C93B-CF7B-4EF4-A27F-DF000E6559EF}" destId="{2AEB8B66-2911-4077-B0CD-9E8E3B0B8C39}" srcOrd="5" destOrd="0" parTransId="{51285C87-E658-4F6D-84DF-E6DDF8EEE667}" sibTransId="{F743332B-2785-4990-8CB3-E97692BA640A}"/>
    <dgm:cxn modelId="{70B384FB-893C-4981-B04D-0958DB16411F}" type="presOf" srcId="{5928BD6A-3EE6-4CF0-A831-B9345FB840AC}" destId="{E04A99EB-AB51-4D45-B34A-1BEDE41FD8E5}" srcOrd="0" destOrd="0" presId="urn:microsoft.com/office/officeart/2005/8/layout/vList4"/>
    <dgm:cxn modelId="{7B92ED34-6C05-4C22-BA69-BEE57E17A937}" type="presOf" srcId="{2AEB8B66-2911-4077-B0CD-9E8E3B0B8C39}" destId="{8CE547C3-9742-4F64-BD99-7B2D39F679E7}" srcOrd="1" destOrd="0" presId="urn:microsoft.com/office/officeart/2005/8/layout/vList4"/>
    <dgm:cxn modelId="{597BCCBC-6573-4783-93FD-2DCB932BF31F}" type="presOf" srcId="{A44CC7FA-9B23-4B5E-9AC0-DBA0133610CD}" destId="{B5524DF3-1B80-4244-B7ED-10C445C6AD69}" srcOrd="1" destOrd="0" presId="urn:microsoft.com/office/officeart/2005/8/layout/vList4"/>
    <dgm:cxn modelId="{5AD23DC0-491B-43B1-A2E8-EAC7C57E4CA1}" type="presOf" srcId="{2AEB8B66-2911-4077-B0CD-9E8E3B0B8C39}" destId="{52B89671-E27B-4FAE-9AF7-EDF3FD83319C}" srcOrd="0" destOrd="0" presId="urn:microsoft.com/office/officeart/2005/8/layout/vList4"/>
    <dgm:cxn modelId="{1E7A7AAF-96CE-4DFE-908A-3CBDE2293C8E}" type="presOf" srcId="{0939C93B-CF7B-4EF4-A27F-DF000E6559EF}" destId="{CE6BDC9A-DFC7-45FF-AA39-96B351979A12}" srcOrd="0" destOrd="0" presId="urn:microsoft.com/office/officeart/2005/8/layout/vList4"/>
    <dgm:cxn modelId="{0CC178EA-7AA1-4C58-9737-A8705BD77E8E}" type="presOf" srcId="{09E36ABD-5085-495E-A24E-04DDA8449842}" destId="{8B4F02C9-0726-4FF8-B57C-2485C1859773}" srcOrd="1" destOrd="0" presId="urn:microsoft.com/office/officeart/2005/8/layout/vList4"/>
    <dgm:cxn modelId="{FB322A7E-8478-44EB-9968-937F31BE203D}" srcId="{0939C93B-CF7B-4EF4-A27F-DF000E6559EF}" destId="{FF82B168-32B1-4B79-8C16-BFD9A1FED0A4}" srcOrd="2" destOrd="0" parTransId="{F6B18D3E-49DD-4F48-98F1-F4222E7CD41C}" sibTransId="{D137E914-2FEE-4F6B-A00B-708F7577A5A7}"/>
    <dgm:cxn modelId="{844BD464-E96E-4BCF-9BBE-0CCD59FB073D}" srcId="{0939C93B-CF7B-4EF4-A27F-DF000E6559EF}" destId="{A44CC7FA-9B23-4B5E-9AC0-DBA0133610CD}" srcOrd="3" destOrd="0" parTransId="{BD753F90-9BFF-486A-B856-8989C4D87329}" sibTransId="{62BE53E6-C2B1-4B92-AE6E-F7A96E0EC003}"/>
    <dgm:cxn modelId="{F3EC67C4-D111-4677-BA82-75D7C2EE5ECE}" type="presOf" srcId="{E694BE98-C6CA-43E3-BCBA-82D077F57277}" destId="{007191BE-0DBF-4CDC-B56E-259AA4B1455D}" srcOrd="1" destOrd="0" presId="urn:microsoft.com/office/officeart/2005/8/layout/vList4"/>
    <dgm:cxn modelId="{D9529122-6C57-4A3C-9DC3-BEEB40A5D67B}" type="presOf" srcId="{FF82B168-32B1-4B79-8C16-BFD9A1FED0A4}" destId="{333714CF-7E70-40F8-A210-DDD9A25B1F40}" srcOrd="1" destOrd="0" presId="urn:microsoft.com/office/officeart/2005/8/layout/vList4"/>
    <dgm:cxn modelId="{EFEF9D7C-E172-48CD-8FB5-2C3951786084}" srcId="{0939C93B-CF7B-4EF4-A27F-DF000E6559EF}" destId="{E694BE98-C6CA-43E3-BCBA-82D077F57277}" srcOrd="4" destOrd="0" parTransId="{84BCBF36-1FD0-488E-B82F-43D65C7F3780}" sibTransId="{A5C44D3A-3F23-49BD-8946-4EAEA694DD05}"/>
    <dgm:cxn modelId="{D7F67DA9-10C7-478C-B214-3DAFB62A650F}" type="presOf" srcId="{5928BD6A-3EE6-4CF0-A831-B9345FB840AC}" destId="{4BFA5A5F-1BA9-432D-90B2-D2339A61351E}" srcOrd="1" destOrd="0" presId="urn:microsoft.com/office/officeart/2005/8/layout/vList4"/>
    <dgm:cxn modelId="{1661C724-7F38-49E3-9212-D8FE74F3A489}" type="presOf" srcId="{E694BE98-C6CA-43E3-BCBA-82D077F57277}" destId="{679BC7F7-1B53-4F9A-B5F1-DDE4541A8AA8}" srcOrd="0" destOrd="0" presId="urn:microsoft.com/office/officeart/2005/8/layout/vList4"/>
    <dgm:cxn modelId="{02DF4F3A-E7D7-4485-9909-32B37A0A280C}" type="presOf" srcId="{09E36ABD-5085-495E-A24E-04DDA8449842}" destId="{44EADEEA-C292-4C37-942C-C44CB5730A96}" srcOrd="0" destOrd="0" presId="urn:microsoft.com/office/officeart/2005/8/layout/vList4"/>
    <dgm:cxn modelId="{E025072A-4D79-469F-9023-55EA4DF3F711}" srcId="{0939C93B-CF7B-4EF4-A27F-DF000E6559EF}" destId="{09E36ABD-5085-495E-A24E-04DDA8449842}" srcOrd="0" destOrd="0" parTransId="{781D0BF3-87B2-454A-A51E-5F7663A82F93}" sibTransId="{371F19E0-0D86-46AC-8BA6-946AB6DFB759}"/>
    <dgm:cxn modelId="{65E5E4BA-4352-4180-A11C-21213ACE3AE3}" type="presOf" srcId="{A44CC7FA-9B23-4B5E-9AC0-DBA0133610CD}" destId="{23CEC703-CCCD-49DF-84A9-73CE262F5759}" srcOrd="0" destOrd="0" presId="urn:microsoft.com/office/officeart/2005/8/layout/vList4"/>
    <dgm:cxn modelId="{1F0DB1C9-CBAC-462F-9002-03B09CF88F01}" type="presOf" srcId="{FF82B168-32B1-4B79-8C16-BFD9A1FED0A4}" destId="{ED206640-E66E-4193-9B40-2CD7696FDB6D}" srcOrd="0" destOrd="0" presId="urn:microsoft.com/office/officeart/2005/8/layout/vList4"/>
    <dgm:cxn modelId="{2AEC4739-EFCF-4CB0-AAB5-8FB49DDE76A1}" srcId="{0939C93B-CF7B-4EF4-A27F-DF000E6559EF}" destId="{5928BD6A-3EE6-4CF0-A831-B9345FB840AC}" srcOrd="1" destOrd="0" parTransId="{D919494F-F56B-4DBA-A218-E048F11E04E2}" sibTransId="{4B8AF397-15D1-46C9-AAFA-48291D7FBA5A}"/>
    <dgm:cxn modelId="{BCAC09A9-CEB5-425C-89EC-498EA6AF8D9D}" type="presParOf" srcId="{CE6BDC9A-DFC7-45FF-AA39-96B351979A12}" destId="{1967C910-A379-4BD4-B3AF-5DE4C2B691E6}" srcOrd="0" destOrd="0" presId="urn:microsoft.com/office/officeart/2005/8/layout/vList4"/>
    <dgm:cxn modelId="{0180E4C9-7872-493C-888D-8E199020957F}" type="presParOf" srcId="{1967C910-A379-4BD4-B3AF-5DE4C2B691E6}" destId="{44EADEEA-C292-4C37-942C-C44CB5730A96}" srcOrd="0" destOrd="0" presId="urn:microsoft.com/office/officeart/2005/8/layout/vList4"/>
    <dgm:cxn modelId="{3A74A8FA-821D-4CE3-9874-62C62B554734}" type="presParOf" srcId="{1967C910-A379-4BD4-B3AF-5DE4C2B691E6}" destId="{18310945-492A-4782-8C9A-CEEDD7FD51ED}" srcOrd="1" destOrd="0" presId="urn:microsoft.com/office/officeart/2005/8/layout/vList4"/>
    <dgm:cxn modelId="{C740E00C-634E-4C22-9D6F-7FE74739F1E5}" type="presParOf" srcId="{1967C910-A379-4BD4-B3AF-5DE4C2B691E6}" destId="{8B4F02C9-0726-4FF8-B57C-2485C1859773}" srcOrd="2" destOrd="0" presId="urn:microsoft.com/office/officeart/2005/8/layout/vList4"/>
    <dgm:cxn modelId="{BD653244-ABF4-417C-B988-138FA51C88D6}" type="presParOf" srcId="{CE6BDC9A-DFC7-45FF-AA39-96B351979A12}" destId="{9D2D1EFC-09AB-4E81-ABAD-8EE844D0AF5B}" srcOrd="1" destOrd="0" presId="urn:microsoft.com/office/officeart/2005/8/layout/vList4"/>
    <dgm:cxn modelId="{F0F16FDE-C8DE-490D-9C34-B88B5982B281}" type="presParOf" srcId="{CE6BDC9A-DFC7-45FF-AA39-96B351979A12}" destId="{E965D3B3-8539-4FA8-B163-64454010A225}" srcOrd="2" destOrd="0" presId="urn:microsoft.com/office/officeart/2005/8/layout/vList4"/>
    <dgm:cxn modelId="{11746B62-0E50-4395-85CF-1A3F55B2DA84}" type="presParOf" srcId="{E965D3B3-8539-4FA8-B163-64454010A225}" destId="{E04A99EB-AB51-4D45-B34A-1BEDE41FD8E5}" srcOrd="0" destOrd="0" presId="urn:microsoft.com/office/officeart/2005/8/layout/vList4"/>
    <dgm:cxn modelId="{8B104AC6-503A-4615-907E-04302648A480}" type="presParOf" srcId="{E965D3B3-8539-4FA8-B163-64454010A225}" destId="{F4DA8975-4064-4AA9-9F9D-2C64F8D9BFDB}" srcOrd="1" destOrd="0" presId="urn:microsoft.com/office/officeart/2005/8/layout/vList4"/>
    <dgm:cxn modelId="{2038E9D9-CBDC-40E0-AB5C-7B23ADC972ED}" type="presParOf" srcId="{E965D3B3-8539-4FA8-B163-64454010A225}" destId="{4BFA5A5F-1BA9-432D-90B2-D2339A61351E}" srcOrd="2" destOrd="0" presId="urn:microsoft.com/office/officeart/2005/8/layout/vList4"/>
    <dgm:cxn modelId="{2ED0CE33-D6B0-4448-9438-7BFF6FC00C90}" type="presParOf" srcId="{CE6BDC9A-DFC7-45FF-AA39-96B351979A12}" destId="{819B6E5D-1B52-4F8C-9E0A-BE95B547C63E}" srcOrd="3" destOrd="0" presId="urn:microsoft.com/office/officeart/2005/8/layout/vList4"/>
    <dgm:cxn modelId="{27A68711-E33F-4542-891E-450F43E4CBD1}" type="presParOf" srcId="{CE6BDC9A-DFC7-45FF-AA39-96B351979A12}" destId="{5001B744-23FD-477D-9093-105B9777DEF9}" srcOrd="4" destOrd="0" presId="urn:microsoft.com/office/officeart/2005/8/layout/vList4"/>
    <dgm:cxn modelId="{A7941DEA-5179-4E25-9A45-3D2FB2F7684F}" type="presParOf" srcId="{5001B744-23FD-477D-9093-105B9777DEF9}" destId="{ED206640-E66E-4193-9B40-2CD7696FDB6D}" srcOrd="0" destOrd="0" presId="urn:microsoft.com/office/officeart/2005/8/layout/vList4"/>
    <dgm:cxn modelId="{747D16C5-034A-46EA-B3DA-B27DAF74A5A6}" type="presParOf" srcId="{5001B744-23FD-477D-9093-105B9777DEF9}" destId="{F85C2455-5FD3-477A-B7A8-D93D57276C29}" srcOrd="1" destOrd="0" presId="urn:microsoft.com/office/officeart/2005/8/layout/vList4"/>
    <dgm:cxn modelId="{3F34507B-5BBE-4DBC-9D75-7991A77FF4E1}" type="presParOf" srcId="{5001B744-23FD-477D-9093-105B9777DEF9}" destId="{333714CF-7E70-40F8-A210-DDD9A25B1F40}" srcOrd="2" destOrd="0" presId="urn:microsoft.com/office/officeart/2005/8/layout/vList4"/>
    <dgm:cxn modelId="{FCF96680-80EF-41BF-A340-1FCC1F274912}" type="presParOf" srcId="{CE6BDC9A-DFC7-45FF-AA39-96B351979A12}" destId="{EBEE0074-1EC6-48E1-986D-9D0E20ABCE75}" srcOrd="5" destOrd="0" presId="urn:microsoft.com/office/officeart/2005/8/layout/vList4"/>
    <dgm:cxn modelId="{91052C8C-561F-4B4C-820C-9EFA10FB47BD}" type="presParOf" srcId="{CE6BDC9A-DFC7-45FF-AA39-96B351979A12}" destId="{D732CFC8-F969-4591-AAB2-6C15D79909C6}" srcOrd="6" destOrd="0" presId="urn:microsoft.com/office/officeart/2005/8/layout/vList4"/>
    <dgm:cxn modelId="{F30C470C-8A72-4FB6-8A49-ED585FF63881}" type="presParOf" srcId="{D732CFC8-F969-4591-AAB2-6C15D79909C6}" destId="{23CEC703-CCCD-49DF-84A9-73CE262F5759}" srcOrd="0" destOrd="0" presId="urn:microsoft.com/office/officeart/2005/8/layout/vList4"/>
    <dgm:cxn modelId="{F2069B40-921E-4080-BDE8-A78C1D9BE804}" type="presParOf" srcId="{D732CFC8-F969-4591-AAB2-6C15D79909C6}" destId="{C9206149-A3BE-49BD-B744-246C09FDD088}" srcOrd="1" destOrd="0" presId="urn:microsoft.com/office/officeart/2005/8/layout/vList4"/>
    <dgm:cxn modelId="{7F1253A9-6E12-4C6E-9331-7D8228AB6815}" type="presParOf" srcId="{D732CFC8-F969-4591-AAB2-6C15D79909C6}" destId="{B5524DF3-1B80-4244-B7ED-10C445C6AD69}" srcOrd="2" destOrd="0" presId="urn:microsoft.com/office/officeart/2005/8/layout/vList4"/>
    <dgm:cxn modelId="{A5B9578F-D66A-4D26-A344-45085AE22CCE}" type="presParOf" srcId="{CE6BDC9A-DFC7-45FF-AA39-96B351979A12}" destId="{A14C4E3D-D7B2-4FD9-B62F-1C25F3A529B5}" srcOrd="7" destOrd="0" presId="urn:microsoft.com/office/officeart/2005/8/layout/vList4"/>
    <dgm:cxn modelId="{5B74B0F5-7E9F-4884-923D-EE46BA937224}" type="presParOf" srcId="{CE6BDC9A-DFC7-45FF-AA39-96B351979A12}" destId="{E3DA2820-B6C7-4206-B141-608730F29E17}" srcOrd="8" destOrd="0" presId="urn:microsoft.com/office/officeart/2005/8/layout/vList4"/>
    <dgm:cxn modelId="{2AB7503B-4E9B-4C15-AF36-F0ADC16210DE}" type="presParOf" srcId="{E3DA2820-B6C7-4206-B141-608730F29E17}" destId="{679BC7F7-1B53-4F9A-B5F1-DDE4541A8AA8}" srcOrd="0" destOrd="0" presId="urn:microsoft.com/office/officeart/2005/8/layout/vList4"/>
    <dgm:cxn modelId="{B287BD51-7D3A-4699-B9C6-680A82097656}" type="presParOf" srcId="{E3DA2820-B6C7-4206-B141-608730F29E17}" destId="{055CC5A6-08F0-4725-B65B-B5C4896EE650}" srcOrd="1" destOrd="0" presId="urn:microsoft.com/office/officeart/2005/8/layout/vList4"/>
    <dgm:cxn modelId="{A37048AC-C3D0-462D-AE34-8E804A07C3A6}" type="presParOf" srcId="{E3DA2820-B6C7-4206-B141-608730F29E17}" destId="{007191BE-0DBF-4CDC-B56E-259AA4B1455D}" srcOrd="2" destOrd="0" presId="urn:microsoft.com/office/officeart/2005/8/layout/vList4"/>
    <dgm:cxn modelId="{899FC85F-6BF9-4564-9FB6-4C910A9F727A}" type="presParOf" srcId="{CE6BDC9A-DFC7-45FF-AA39-96B351979A12}" destId="{657D0A99-40F4-4D4E-89C2-365091ED5702}" srcOrd="9" destOrd="0" presId="urn:microsoft.com/office/officeart/2005/8/layout/vList4"/>
    <dgm:cxn modelId="{BB4C1D06-AD39-490C-B546-16043CCF22D7}" type="presParOf" srcId="{CE6BDC9A-DFC7-45FF-AA39-96B351979A12}" destId="{0FBE714E-08F7-4B8E-B9A9-96A7BFFA11C0}" srcOrd="10" destOrd="0" presId="urn:microsoft.com/office/officeart/2005/8/layout/vList4"/>
    <dgm:cxn modelId="{491D3A6F-9B58-41FD-B2DB-CBD865567830}" type="presParOf" srcId="{0FBE714E-08F7-4B8E-B9A9-96A7BFFA11C0}" destId="{52B89671-E27B-4FAE-9AF7-EDF3FD83319C}" srcOrd="0" destOrd="0" presId="urn:microsoft.com/office/officeart/2005/8/layout/vList4"/>
    <dgm:cxn modelId="{947E416D-4E92-4B14-8F41-8BC867C90B71}" type="presParOf" srcId="{0FBE714E-08F7-4B8E-B9A9-96A7BFFA11C0}" destId="{3D616A1A-D706-4956-BE58-A52091E83EC4}" srcOrd="1" destOrd="0" presId="urn:microsoft.com/office/officeart/2005/8/layout/vList4"/>
    <dgm:cxn modelId="{584E9630-1CC9-4662-BA9C-4E6AAB13D5C5}" type="presParOf" srcId="{0FBE714E-08F7-4B8E-B9A9-96A7BFFA11C0}" destId="{8CE547C3-9742-4F64-BD99-7B2D39F679E7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8134B-0BD1-45D6-906A-761B5A65C3A2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0D292-F78B-48E8-9263-D0E00B71E3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28.08.2013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L:\Презентация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7219950" cy="749300"/>
          </a:xfrm>
        </p:spPr>
        <p:txBody>
          <a:bodyPr/>
          <a:lstStyle/>
          <a:p>
            <a:pPr eaLnBrk="1" hangingPunct="1"/>
            <a:r>
              <a:rPr lang="ru-RU" sz="2000" b="1" dirty="0" smtClean="0"/>
              <a:t>Программа </a:t>
            </a:r>
            <a:br>
              <a:rPr lang="ru-RU" sz="2000" b="1" dirty="0" smtClean="0"/>
            </a:br>
            <a:r>
              <a:rPr lang="ru-RU" sz="2000" b="1" dirty="0" smtClean="0"/>
              <a:t>«Учет продуктов питания в ДОУ»</a:t>
            </a:r>
          </a:p>
        </p:txBody>
      </p:sp>
      <p:pic>
        <p:nvPicPr>
          <p:cNvPr id="14342" name="Picture 6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000108"/>
            <a:ext cx="3381399" cy="21883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43" name="Picture 7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928670"/>
            <a:ext cx="3876000" cy="2551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44" name="Picture 8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3286124"/>
            <a:ext cx="4860726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45" name="Picture 9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786190"/>
            <a:ext cx="3857652" cy="22129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Физкультурно-оздоровительный блок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и документы1\Фото\102MSDCF\DSC0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357562"/>
            <a:ext cx="4071966" cy="3053975"/>
          </a:xfrm>
          <a:prstGeom prst="rect">
            <a:avLst/>
          </a:prstGeom>
          <a:noFill/>
        </p:spPr>
      </p:pic>
      <p:pic>
        <p:nvPicPr>
          <p:cNvPr id="2051" name="Picture 3" descr="D:\Мои документы1\Фото\102MSDCF\КРОХА ФИЗКУЛЬТУРА 2012\DSC00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4381531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32861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Разработаны и внедрены алгоритмы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здоровьеориентированной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деятельности субъектов образовательного процесса дошкольного учреждения.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Разработаны показатели компетентности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дошкольников, выделены его компоненты в разных возрастных группах.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Подборка видео консультаций для родителей «Обучение родителей конкретным практическим приемам и методам сохранение и укрепление здоровья».</a:t>
            </a:r>
          </a:p>
          <a:p>
            <a:endParaRPr lang="ru-RU" dirty="0"/>
          </a:p>
        </p:txBody>
      </p:sp>
      <p:pic>
        <p:nvPicPr>
          <p:cNvPr id="1027" name="Picture 3" descr="D:\Мои документы1\Фото\Фото от Славы\111\IMG_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4000504"/>
            <a:ext cx="3929091" cy="266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1\Фото\Фото от Славы\111\IMG_0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143380"/>
            <a:ext cx="3786214" cy="252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Социально-психологический блок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J:\КОНКУРС\Конкурс педагог года 2012\DSC07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2214554"/>
            <a:ext cx="3524275" cy="2643206"/>
          </a:xfrm>
          <a:prstGeom prst="rect">
            <a:avLst/>
          </a:prstGeom>
          <a:ln w="228600" cap="sq" cmpd="thickThin">
            <a:solidFill>
              <a:srgbClr val="FF99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J:\КОНКУРС\рамка с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86058"/>
            <a:ext cx="401838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250033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Разработаны видео консультаций для родителей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благополучия ребенка».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 поэтапный план организации системы психологического сопровождения ребенка во время адаптации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 банк данных об особенностях развития каждого ребенка.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диагностики эмоционально волевой сферы используется компьютерные программы города Санкт-Петербурга.</a:t>
            </a:r>
          </a:p>
          <a:p>
            <a:endParaRPr lang="ru-RU" dirty="0"/>
          </a:p>
        </p:txBody>
      </p:sp>
      <p:pic>
        <p:nvPicPr>
          <p:cNvPr id="2051" name="Picture 3" descr="D:\Мои документы1\Фото\Фото от Славы\111\IMG_9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3786190"/>
            <a:ext cx="3964432" cy="264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Образовательный блок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I:\кроха\DSC09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786190"/>
            <a:ext cx="3816424" cy="275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D:\пед кол\DSC00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1714488"/>
            <a:ext cx="3792222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:\пед кол\DSC008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4282" y="1785926"/>
            <a:ext cx="3611044" cy="2708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314327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Специалисты дошкольных учреждений могут получить квалифицированные консультации по широкому спектру вопросов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здоровьясбережения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Создана многоуровневая система управления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здоровьеориентированной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деятельностью с учетом социальных, педагогических условий, состоянием здоровья воспитанников, профессиональной способности и готовности коллектива осуществлять работу по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воспитанников. 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Компьютерно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развивающие игры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«Поваренок»</a:t>
            </a:r>
          </a:p>
          <a:p>
            <a:endParaRPr lang="ru-RU" dirty="0"/>
          </a:p>
        </p:txBody>
      </p:sp>
      <p:pic>
        <p:nvPicPr>
          <p:cNvPr id="3075" name="Picture 3" descr="D:\Мои документы1\Фото\Фото от Славы\111\IMG_9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214818"/>
            <a:ext cx="1643074" cy="2464364"/>
          </a:xfrm>
          <a:prstGeom prst="rect">
            <a:avLst/>
          </a:prstGeom>
          <a:noFill/>
        </p:spPr>
      </p:pic>
      <p:pic>
        <p:nvPicPr>
          <p:cNvPr id="7" name="Picture 4" descr="\\7fbd19cab734418\общая папка\DSC04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28662" y="4429132"/>
            <a:ext cx="2857520" cy="214314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Перспективы: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Личный кабинет  для каждого ребенка:</a:t>
            </a:r>
          </a:p>
          <a:p>
            <a:pPr>
              <a:buNone/>
            </a:pPr>
            <a:r>
              <a:rPr lang="ru-RU" dirty="0" smtClean="0"/>
              <a:t>(</a:t>
            </a:r>
            <a:r>
              <a:rPr lang="ru-RU" dirty="0" smtClean="0"/>
              <a:t>основные маркеры </a:t>
            </a:r>
            <a:r>
              <a:rPr lang="ru-RU" dirty="0" smtClean="0"/>
              <a:t>развития ребенка )</a:t>
            </a:r>
          </a:p>
          <a:p>
            <a:r>
              <a:rPr lang="ru-RU" dirty="0" smtClean="0"/>
              <a:t>Здоровье</a:t>
            </a:r>
          </a:p>
          <a:p>
            <a:r>
              <a:rPr lang="ru-RU" dirty="0" smtClean="0"/>
              <a:t>Антропометрические данные</a:t>
            </a:r>
          </a:p>
          <a:p>
            <a:r>
              <a:rPr lang="ru-RU" dirty="0" smtClean="0"/>
              <a:t>Данные </a:t>
            </a:r>
            <a:r>
              <a:rPr lang="ru-RU" dirty="0" smtClean="0"/>
              <a:t>мониторинга </a:t>
            </a:r>
            <a:endParaRPr lang="ru-RU" dirty="0" smtClean="0"/>
          </a:p>
          <a:p>
            <a:r>
              <a:rPr lang="ru-RU" dirty="0" smtClean="0"/>
              <a:t>Программа индивидуального развития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067" y="2571744"/>
            <a:ext cx="7643866" cy="264320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системе сетевого взаимодействия участников образовательного пространства, осуществляющих сопровождение детей дошкольного возраста»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Здоровье – состояние </a:t>
            </a:r>
            <a:r>
              <a:rPr lang="ru-RU" dirty="0" smtClean="0"/>
              <a:t>физического, социального  и психологического благополучия </a:t>
            </a:r>
            <a:r>
              <a:rPr lang="ru-RU" dirty="0" smtClean="0"/>
              <a:t>человека </a:t>
            </a:r>
            <a:r>
              <a:rPr lang="ru-RU" dirty="0" smtClean="0"/>
              <a:t>.</a:t>
            </a:r>
          </a:p>
          <a:p>
            <a:pPr algn="r">
              <a:buNone/>
            </a:pPr>
            <a:r>
              <a:rPr lang="ru-RU" dirty="0" smtClean="0"/>
              <a:t>(</a:t>
            </a:r>
            <a:r>
              <a:rPr lang="ru-RU" dirty="0" smtClean="0"/>
              <a:t>по Уставу </a:t>
            </a:r>
            <a:r>
              <a:rPr lang="ru-RU" dirty="0" smtClean="0"/>
              <a:t>ВОЗ)</a:t>
            </a:r>
          </a:p>
          <a:p>
            <a:pPr>
              <a:buNone/>
            </a:pPr>
            <a:r>
              <a:rPr lang="ru-RU" dirty="0" smtClean="0"/>
              <a:t>Здоровье – основной критерий жизни и жизненных ресурсов ребенка. </a:t>
            </a:r>
            <a:endParaRPr lang="ru-RU" dirty="0"/>
          </a:p>
        </p:txBody>
      </p:sp>
      <p:pic>
        <p:nvPicPr>
          <p:cNvPr id="2051" name="Picture 3" descr="D:\Мои документы1\Фото\Фото от Славы\лишнии\IMG_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3214686"/>
            <a:ext cx="4107631" cy="273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/>
          <a:lstStyle/>
          <a:p>
            <a:pPr algn="just">
              <a:buNone/>
            </a:pPr>
            <a:r>
              <a:rPr lang="ru-RU" b="1" dirty="0" err="1" smtClean="0"/>
              <a:t>Здоровьесбережение</a:t>
            </a:r>
            <a:r>
              <a:rPr lang="ru-RU" dirty="0" smtClean="0"/>
              <a:t> в образовательном </a:t>
            </a:r>
            <a:r>
              <a:rPr lang="ru-RU" dirty="0" smtClean="0"/>
              <a:t>процессе понимается </a:t>
            </a:r>
            <a:r>
              <a:rPr lang="ru-RU" dirty="0" smtClean="0"/>
              <a:t>как деятельность, направленная на сохранение и укрепление физического и психического здоровья </a:t>
            </a:r>
            <a:r>
              <a:rPr lang="ru-RU" dirty="0" smtClean="0"/>
              <a:t>воспитанников.</a:t>
            </a:r>
            <a:endParaRPr lang="ru-RU" dirty="0"/>
          </a:p>
        </p:txBody>
      </p:sp>
      <p:pic>
        <p:nvPicPr>
          <p:cNvPr id="1026" name="Picture 2" descr="D:\Мои документы1\Фото\Фото от Славы\лишнии\IMG_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286123"/>
            <a:ext cx="4500594" cy="300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42852"/>
            <a:ext cx="8786874" cy="64060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зз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827584" y="1052736"/>
            <a:ext cx="7572428" cy="5143536"/>
          </a:xfrm>
          <a:prstGeom prst="ellipse">
            <a:avLst/>
          </a:prstGeom>
          <a:solidFill>
            <a:srgbClr val="F4FC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и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86182" y="3143248"/>
            <a:ext cx="1643074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Ребенок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1802" y="1285860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Информационное пространство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22552" y="395573"/>
            <a:ext cx="4278340" cy="4101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5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Здоровьесберегающая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ln w="1143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среда </a:t>
            </a:r>
            <a:endParaRPr lang="ru-RU" sz="2400" b="1" dirty="0">
              <a:ln w="11430">
                <a:solidFill>
                  <a:srgbClr val="002060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714612" y="4500570"/>
            <a:ext cx="1944216" cy="92869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педагогов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786446" y="2928934"/>
            <a:ext cx="1810460" cy="92869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Физкультурно-оздоровительный блок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5429256" y="4286256"/>
            <a:ext cx="1785950" cy="92869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Образовательный блок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ая выноска 38"/>
          <p:cNvSpPr/>
          <p:nvPr/>
        </p:nvSpPr>
        <p:spPr>
          <a:xfrm>
            <a:off x="251520" y="836712"/>
            <a:ext cx="2808312" cy="1512168"/>
          </a:xfrm>
          <a:prstGeom prst="wedgeRectCallout">
            <a:avLst>
              <a:gd name="adj1" fmla="val 79577"/>
              <a:gd name="adj2" fmla="val 3617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Соблюдение санитарно-гигиенических требований к организации жизнедеятельности детей в ДОУ 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системы лечебно-профилактической работы</a:t>
            </a:r>
          </a:p>
          <a:p>
            <a:pPr lvl="0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сбалансированного питания.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Контроль системы физкультурно-оздоровительной  работы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Пропаганда основ здорового образа жизни</a:t>
            </a:r>
            <a:endParaRPr lang="ru-RU" dirty="0"/>
          </a:p>
        </p:txBody>
      </p:sp>
      <p:sp>
        <p:nvSpPr>
          <p:cNvPr id="41" name="Прямоугольная выноска 40"/>
          <p:cNvSpPr/>
          <p:nvPr/>
        </p:nvSpPr>
        <p:spPr>
          <a:xfrm>
            <a:off x="6715140" y="928670"/>
            <a:ext cx="2192316" cy="1785950"/>
          </a:xfrm>
          <a:prstGeom prst="wedgeRectCallout">
            <a:avLst>
              <a:gd name="adj1" fmla="val -43135"/>
              <a:gd name="adj2" fmla="val 628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системы физкультурно-оздоровительной  работы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Пропаганда основ здорового образа жизни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Знакомство родителей с результатами мониторинга физического развития ребёнка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Обучение родителей конкретным практическим приемам и методам сохранения и укрепления здоровья</a:t>
            </a:r>
          </a:p>
          <a:p>
            <a:pPr>
              <a:buFont typeface="Arial" pitchFamily="34" charset="0"/>
              <a:buChar char="•"/>
            </a:pPr>
            <a:endParaRPr lang="ru-RU" sz="1000" dirty="0"/>
          </a:p>
        </p:txBody>
      </p:sp>
      <p:sp>
        <p:nvSpPr>
          <p:cNvPr id="48" name="Двойная стрелка вверх/вниз 47"/>
          <p:cNvSpPr/>
          <p:nvPr/>
        </p:nvSpPr>
        <p:spPr>
          <a:xfrm rot="784778">
            <a:off x="4077563" y="4037411"/>
            <a:ext cx="205304" cy="503262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войная стрелка вверх/вниз 53"/>
          <p:cNvSpPr/>
          <p:nvPr/>
        </p:nvSpPr>
        <p:spPr>
          <a:xfrm rot="14416687">
            <a:off x="5505546" y="3193112"/>
            <a:ext cx="223015" cy="469698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войная стрелка вверх/вниз 54"/>
          <p:cNvSpPr/>
          <p:nvPr/>
        </p:nvSpPr>
        <p:spPr>
          <a:xfrm rot="18318609">
            <a:off x="5169455" y="3882528"/>
            <a:ext cx="213171" cy="632779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ая выноска 55"/>
          <p:cNvSpPr/>
          <p:nvPr/>
        </p:nvSpPr>
        <p:spPr>
          <a:xfrm>
            <a:off x="7072330" y="5357826"/>
            <a:ext cx="1874520" cy="1152128"/>
          </a:xfrm>
          <a:prstGeom prst="wedgeRectCallout">
            <a:avLst>
              <a:gd name="adj1" fmla="val -72868"/>
              <a:gd name="adj2" fmla="val -606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Формирование доступных представлений и знаний о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пользе занятий физическими упражнениями, об основных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гигиенических правилах и требованиях, основ ОБЖ</a:t>
            </a:r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dirty="0"/>
          </a:p>
        </p:txBody>
      </p:sp>
      <p:sp>
        <p:nvSpPr>
          <p:cNvPr id="59" name="Прямоугольная выноска 58"/>
          <p:cNvSpPr/>
          <p:nvPr/>
        </p:nvSpPr>
        <p:spPr>
          <a:xfrm>
            <a:off x="428596" y="4214818"/>
            <a:ext cx="1619672" cy="2000264"/>
          </a:xfrm>
          <a:prstGeom prst="wedgeRectCallout">
            <a:avLst>
              <a:gd name="adj1" fmla="val 56339"/>
              <a:gd name="adj2" fmla="val -600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Организация системы психологического сопровождения  ребенка в процессе обучения и развития;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Расширение видов коррекционной помощи участникам образовательного процесса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Пропаганда основ здорового образа жизни</a:t>
            </a:r>
            <a:endParaRPr lang="ru-RU" sz="1000" dirty="0" smtClean="0"/>
          </a:p>
          <a:p>
            <a:pPr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 smtClean="0"/>
          </a:p>
          <a:p>
            <a:endParaRPr lang="ru-RU" dirty="0"/>
          </a:p>
        </p:txBody>
      </p:sp>
      <p:sp>
        <p:nvSpPr>
          <p:cNvPr id="64" name="Стрелка вниз 63"/>
          <p:cNvSpPr/>
          <p:nvPr/>
        </p:nvSpPr>
        <p:spPr>
          <a:xfrm rot="7802825">
            <a:off x="7553195" y="3366803"/>
            <a:ext cx="335283" cy="2672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857620" y="1857364"/>
            <a:ext cx="1857388" cy="9144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Медико-профилактический блок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500166" y="3071810"/>
            <a:ext cx="1714512" cy="928694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Социально –психологический блок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Выгнутая вниз стрелка 35"/>
          <p:cNvSpPr/>
          <p:nvPr/>
        </p:nvSpPr>
        <p:spPr>
          <a:xfrm rot="20270166">
            <a:off x="4645643" y="5187653"/>
            <a:ext cx="1110524" cy="6079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Стрелка вверх 36"/>
          <p:cNvSpPr/>
          <p:nvPr/>
        </p:nvSpPr>
        <p:spPr>
          <a:xfrm rot="19869622">
            <a:off x="4464784" y="5283927"/>
            <a:ext cx="346956" cy="2370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ая выноска 57"/>
          <p:cNvSpPr/>
          <p:nvPr/>
        </p:nvSpPr>
        <p:spPr>
          <a:xfrm>
            <a:off x="3286116" y="5643578"/>
            <a:ext cx="1945356" cy="952634"/>
          </a:xfrm>
          <a:prstGeom prst="wedgeRectCallout">
            <a:avLst>
              <a:gd name="adj1" fmla="val -26560"/>
              <a:gd name="adj2" fmla="val -807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Развитие культуры профессионального здоровья</a:t>
            </a:r>
          </a:p>
          <a:p>
            <a:pPr>
              <a:buFont typeface="Arial" pitchFamily="34" charset="0"/>
              <a:buChar char="•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Развитие потребности к здоровому образу жизни.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Двойная стрелка вверх/вниз 49"/>
          <p:cNvSpPr/>
          <p:nvPr/>
        </p:nvSpPr>
        <p:spPr>
          <a:xfrm flipH="1">
            <a:off x="4572000" y="2786058"/>
            <a:ext cx="214314" cy="35719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войная стрелка вверх/вниз 52"/>
          <p:cNvSpPr/>
          <p:nvPr/>
        </p:nvSpPr>
        <p:spPr>
          <a:xfrm rot="16724526">
            <a:off x="3420067" y="3174063"/>
            <a:ext cx="208450" cy="592064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Выгнутая вправо стрелка 59"/>
          <p:cNvSpPr/>
          <p:nvPr/>
        </p:nvSpPr>
        <p:spPr>
          <a:xfrm rot="1822087">
            <a:off x="7360424" y="3503590"/>
            <a:ext cx="701124" cy="149613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19011739">
            <a:off x="2169424" y="3848514"/>
            <a:ext cx="274224" cy="2325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Выгнутая влево стрелка 33"/>
          <p:cNvSpPr/>
          <p:nvPr/>
        </p:nvSpPr>
        <p:spPr>
          <a:xfrm rot="19734248">
            <a:off x="2053981" y="3993615"/>
            <a:ext cx="522555" cy="97975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 вниз 32"/>
          <p:cNvSpPr/>
          <p:nvPr/>
        </p:nvSpPr>
        <p:spPr>
          <a:xfrm rot="19057681">
            <a:off x="3687754" y="2349017"/>
            <a:ext cx="280262" cy="2405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Выгнутая вправо стрелка 60"/>
          <p:cNvSpPr/>
          <p:nvPr/>
        </p:nvSpPr>
        <p:spPr>
          <a:xfrm rot="18144102">
            <a:off x="6107747" y="1818371"/>
            <a:ext cx="600559" cy="126046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Стрелка вниз 42"/>
          <p:cNvSpPr/>
          <p:nvPr/>
        </p:nvSpPr>
        <p:spPr>
          <a:xfrm rot="1961775">
            <a:off x="5616528" y="2285420"/>
            <a:ext cx="339834" cy="264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ыгнутая влево стрелка 30"/>
          <p:cNvSpPr/>
          <p:nvPr/>
        </p:nvSpPr>
        <p:spPr>
          <a:xfrm rot="3606556">
            <a:off x="2767065" y="1802972"/>
            <a:ext cx="626516" cy="14801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Медико-профилактический блок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1\Фото\В през по инновач технол\DSC01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062425" cy="2786082"/>
          </a:xfrm>
          <a:prstGeom prst="rect">
            <a:avLst/>
          </a:prstGeom>
          <a:noFill/>
        </p:spPr>
      </p:pic>
      <p:pic>
        <p:nvPicPr>
          <p:cNvPr id="1028" name="Picture 4" descr="D:\Мои документы1\Фото\102MSDCF\DSC00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785926"/>
            <a:ext cx="2428892" cy="3238523"/>
          </a:xfrm>
          <a:prstGeom prst="rect">
            <a:avLst/>
          </a:prstGeom>
          <a:noFill/>
        </p:spPr>
      </p:pic>
      <p:pic>
        <p:nvPicPr>
          <p:cNvPr id="1029" name="Picture 5" descr="C:\Users\Методист\Desktop\Новая папка\DSC07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857628"/>
            <a:ext cx="3380066" cy="253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500034" y="285728"/>
          <a:ext cx="835824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3435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рационального питания дошкольников заключается в следующем: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комплексного подхода в решении задач по организации сбалансированного питания дошкольников.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Многофакторное воздействие на родителей ребенка по формированию мотивации на здоровый образ питания.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Сочетание массовой и индивидуальной пропаганды здорового питания.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единого информационного  коммуникационного пространства по организации рационального питания дошкольников. 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J:\DCIM\101MSDCF\DSC09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945" y="3214686"/>
            <a:ext cx="3190897" cy="2393173"/>
          </a:xfrm>
          <a:prstGeom prst="roundRect">
            <a:avLst/>
          </a:prstGeom>
          <a:noFill/>
          <a:ln>
            <a:solidFill>
              <a:srgbClr val="0066FF"/>
            </a:solidFill>
          </a:ln>
        </p:spPr>
      </p:pic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785813"/>
            <a:ext cx="8001000" cy="1071562"/>
          </a:xfrm>
        </p:spPr>
        <p:txBody>
          <a:bodyPr>
            <a:normAutofit fontScale="70000" lnSpcReduction="20000"/>
          </a:bodyPr>
          <a:lstStyle/>
          <a:p>
            <a:pPr marL="274320" indent="-274320" algn="ctr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ИНТЕГРАЦИЯ ИНФОРМАЦИОННО-    КОММУНИКАЦИОННЫХ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ТЕХНОЛОГИЙ В ОРГАНИЗАЦИЮ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ПИТАНИЯ    ДЕТЕЙ ДОШКОЛЬНОГО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ВОЗРАСТА 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313" y="3214688"/>
            <a:ext cx="2857500" cy="2214562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ln>
            <a:solidFill>
              <a:srgbClr val="0066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Скругленный прямоугольник 4"/>
          <p:cNvSpPr/>
          <p:nvPr/>
        </p:nvSpPr>
        <p:spPr>
          <a:xfrm flipH="1">
            <a:off x="2928938" y="1857375"/>
            <a:ext cx="3071812" cy="2643188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0066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318" name="TextBox 8"/>
          <p:cNvSpPr txBox="1">
            <a:spLocks noChangeArrowheads="1"/>
          </p:cNvSpPr>
          <p:nvPr/>
        </p:nvSpPr>
        <p:spPr bwMode="auto">
          <a:xfrm>
            <a:off x="928688" y="5643563"/>
            <a:ext cx="8001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Заведующий, инструктор по гигиеническому воспитанию, кладовщик, бухгалтерия – соединены в единую  корпоративную сеть и работают  по программе «Организация питания в ДОУ».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833</TotalTime>
  <Words>478</Words>
  <Application>Microsoft Office PowerPoint</Application>
  <PresentationFormat>Экран (4:3)</PresentationFormat>
  <Paragraphs>81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Слайд 1</vt:lpstr>
      <vt:lpstr>Слайд 2</vt:lpstr>
      <vt:lpstr>Слайд 3</vt:lpstr>
      <vt:lpstr>Слайд 4</vt:lpstr>
      <vt:lpstr>Слайд 5</vt:lpstr>
      <vt:lpstr>Медико-профилактический блок </vt:lpstr>
      <vt:lpstr>Слайд 7</vt:lpstr>
      <vt:lpstr>Слайд 8</vt:lpstr>
      <vt:lpstr>Слайд 9</vt:lpstr>
      <vt:lpstr>Программа  «Учет продуктов питания в ДОУ»</vt:lpstr>
      <vt:lpstr>Физкультурно-оздоровительный блок</vt:lpstr>
      <vt:lpstr>Результаты:</vt:lpstr>
      <vt:lpstr>Социально-психологический блок</vt:lpstr>
      <vt:lpstr>Результаты:</vt:lpstr>
      <vt:lpstr>Образовательный блок</vt:lpstr>
      <vt:lpstr>Результаты:</vt:lpstr>
      <vt:lpstr>Перспективы: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Методист</cp:lastModifiedBy>
  <cp:revision>94</cp:revision>
  <dcterms:created xsi:type="dcterms:W3CDTF">2013-08-21T11:48:02Z</dcterms:created>
  <dcterms:modified xsi:type="dcterms:W3CDTF">2013-08-28T04:35:56Z</dcterms:modified>
</cp:coreProperties>
</file>