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handoutMasterIdLst>
    <p:handoutMasterId r:id="rId33"/>
  </p:handoutMasterIdLst>
  <p:sldIdLst>
    <p:sldId id="256" r:id="rId4"/>
    <p:sldId id="271" r:id="rId5"/>
    <p:sldId id="269" r:id="rId6"/>
    <p:sldId id="257" r:id="rId7"/>
    <p:sldId id="273" r:id="rId8"/>
    <p:sldId id="274" r:id="rId9"/>
    <p:sldId id="277" r:id="rId10"/>
    <p:sldId id="279" r:id="rId11"/>
    <p:sldId id="275" r:id="rId12"/>
    <p:sldId id="285" r:id="rId13"/>
    <p:sldId id="276" r:id="rId14"/>
    <p:sldId id="280" r:id="rId15"/>
    <p:sldId id="281" r:id="rId16"/>
    <p:sldId id="282" r:id="rId17"/>
    <p:sldId id="283" r:id="rId18"/>
    <p:sldId id="284" r:id="rId19"/>
    <p:sldId id="287" r:id="rId20"/>
    <p:sldId id="262" r:id="rId21"/>
    <p:sldId id="288" r:id="rId22"/>
    <p:sldId id="270" r:id="rId23"/>
    <p:sldId id="264" r:id="rId24"/>
    <p:sldId id="265" r:id="rId25"/>
    <p:sldId id="268" r:id="rId26"/>
    <p:sldId id="260" r:id="rId27"/>
    <p:sldId id="263" r:id="rId28"/>
    <p:sldId id="258" r:id="rId29"/>
    <p:sldId id="266" r:id="rId30"/>
    <p:sldId id="267" r:id="rId31"/>
    <p:sldId id="261" r:id="rId3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CC4F0-293F-486C-AF8A-D9461851740A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A51B3-4154-46FB-9F99-C085EA192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28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28E155-B2AA-461D-9FA6-6EB3AEDFA65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81B192-50FA-4068-9485-BADCD016D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E155-B2AA-461D-9FA6-6EB3AEDFA65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B192-50FA-4068-9485-BADCD016D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E155-B2AA-461D-9FA6-6EB3AEDFA65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B192-50FA-4068-9485-BADCD016D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DDB7-56DB-4680-A0E3-3ADBBD31BC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C0870-56BD-419A-8EDA-230DF84C95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91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CD1CE-7D41-44CA-865D-63F1A0748D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E131-B214-4F4E-A8E8-6AC570A346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A0443-D45E-4032-BC96-C8A5E710EF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E79AA-1807-4830-8FE4-4AE240DE9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3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F4BA3-8FE5-49E2-BBB9-B08799C696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0BE0-0504-435A-B40C-5B7753D12F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6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4E336-7C21-46B5-A340-F493BCE41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4D02-72AB-4BED-8C4D-A8964EC9CA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1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4DC7-AA7F-482B-9C46-9005DDE629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03C5-D538-4834-A8CC-14CD4C2D0D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2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D0F8-EB97-4F48-A529-2783B3CF5E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26F6A-5AFE-4527-B1FE-28FFDA4B6B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14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EACE-5A41-4526-8DCD-8345E4664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8743-2625-4CD2-96E1-06752B3532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6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28E155-B2AA-461D-9FA6-6EB3AEDFA65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81B192-50FA-4068-9485-BADCD016D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64BB-75D3-4FB0-B777-50180B81E6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18A0A-6D4D-438D-A183-1AE25B1F74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95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4B22-8980-4EE3-884D-C0FB6C3DDA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6479-BF0D-480B-9827-BA568B55F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4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904F-A5FE-4EB7-83FB-490123D033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ACEE8-FA66-4DD0-8B41-4BDF797D6F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27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13.12.2013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65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13.12.2013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91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13.12.2013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37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13.12.2013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62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13.12.2013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61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13.12.2013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96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13.12.2013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28E155-B2AA-461D-9FA6-6EB3AEDFA65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81B192-50FA-4068-9485-BADCD016D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13.12.2013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3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13.12.2013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26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13.12.2013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65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13.12.2013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4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E155-B2AA-461D-9FA6-6EB3AEDFA65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B192-50FA-4068-9485-BADCD016D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E155-B2AA-461D-9FA6-6EB3AEDFA65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B192-50FA-4068-9485-BADCD016D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28E155-B2AA-461D-9FA6-6EB3AEDFA65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81B192-50FA-4068-9485-BADCD016D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E155-B2AA-461D-9FA6-6EB3AEDFA65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B192-50FA-4068-9485-BADCD016D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28E155-B2AA-461D-9FA6-6EB3AEDFA65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81B192-50FA-4068-9485-BADCD016D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28E155-B2AA-461D-9FA6-6EB3AEDFA65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81B192-50FA-4068-9485-BADCD016D1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28E155-B2AA-461D-9FA6-6EB3AEDFA65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81B192-50FA-4068-9485-BADCD016D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0714B4-4A7A-45B8-996F-96E9CA982E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D0817-41FB-482C-991D-AADF1F4943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3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95DAA-284C-4EB6-91D1-9108B3DCD663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13.12.2013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51D28-0B2B-4926-AED6-866AC45BC80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7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908720"/>
            <a:ext cx="6172200" cy="3096344"/>
          </a:xfrm>
        </p:spPr>
        <p:txBody>
          <a:bodyPr>
            <a:normAutofit/>
          </a:bodyPr>
          <a:lstStyle/>
          <a:p>
            <a:r>
              <a:rPr lang="ru-RU" sz="3200" dirty="0"/>
              <a:t>Правовые основы деятельности образовательного </a:t>
            </a:r>
            <a:r>
              <a:rPr lang="ru-RU" sz="3200" dirty="0" smtClean="0"/>
              <a:t>учреждения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85184"/>
            <a:ext cx="6172200" cy="128973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Селиверстова Ирина Анатольевна,</a:t>
            </a:r>
          </a:p>
          <a:p>
            <a:pPr algn="r"/>
            <a:r>
              <a:rPr lang="ru-RU" sz="2400" dirty="0" err="1">
                <a:solidFill>
                  <a:schemeClr val="tx1"/>
                </a:solidFill>
              </a:rPr>
              <a:t>и.о</a:t>
            </a:r>
            <a:r>
              <a:rPr lang="ru-RU" sz="2400" dirty="0">
                <a:solidFill>
                  <a:schemeClr val="tx1"/>
                </a:solidFill>
              </a:rPr>
              <a:t>. заведующего кафедрой управления дошкольным образованием ЧГПУ, </a:t>
            </a:r>
            <a:r>
              <a:rPr lang="ru-RU" sz="2400" dirty="0" err="1">
                <a:solidFill>
                  <a:schemeClr val="tx1"/>
                </a:solidFill>
              </a:rPr>
              <a:t>канд.пед.наук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79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«В Российской Федерации гарантируются общедоступность и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бесплатность дошкольного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образования в соответствии </a:t>
            </a:r>
            <a:r>
              <a:rPr lang="ru-RU" b="1" dirty="0">
                <a:solidFill>
                  <a:srgbClr val="000000"/>
                </a:solidFill>
                <a:latin typeface="Arial,Bold"/>
              </a:rPr>
              <a:t>с федеральным </a:t>
            </a:r>
            <a:r>
              <a:rPr lang="ru-RU" b="1" dirty="0" smtClean="0">
                <a:solidFill>
                  <a:srgbClr val="000000"/>
                </a:solidFill>
                <a:latin typeface="Arial,Bold"/>
              </a:rPr>
              <a:t>государственным образовательным </a:t>
            </a:r>
            <a:r>
              <a:rPr lang="ru-RU" b="1" dirty="0">
                <a:solidFill>
                  <a:srgbClr val="000000"/>
                </a:solidFill>
                <a:latin typeface="Arial,Bold"/>
              </a:rPr>
              <a:t>стандартом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» </a:t>
            </a:r>
            <a:r>
              <a:rPr lang="ru-RU" dirty="0">
                <a:solidFill>
                  <a:srgbClr val="00B1F1"/>
                </a:solidFill>
                <a:latin typeface="Arial"/>
              </a:rPr>
              <a:t>(закон «об образовании в </a:t>
            </a:r>
            <a:r>
              <a:rPr lang="ru-RU" dirty="0" smtClean="0">
                <a:solidFill>
                  <a:srgbClr val="00B1F1"/>
                </a:solidFill>
                <a:latin typeface="Arial"/>
              </a:rPr>
              <a:t>Российской Федерации</a:t>
            </a:r>
            <a:r>
              <a:rPr lang="ru-RU" dirty="0">
                <a:solidFill>
                  <a:srgbClr val="00B1F1"/>
                </a:solidFill>
                <a:latin typeface="Arial"/>
              </a:rPr>
              <a:t>» ст.5, ч.3.)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К полномочиям Субъекта РФ отнесена «</a:t>
            </a:r>
            <a:r>
              <a:rPr lang="ru-RU" b="1" dirty="0">
                <a:solidFill>
                  <a:srgbClr val="000000"/>
                </a:solidFill>
                <a:latin typeface="Arial,Bold"/>
              </a:rPr>
              <a:t>реализация прав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граждан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на получение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общедоступного и бесплатного дошкольного образования в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…дошкольных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образовательных организациях» </a:t>
            </a:r>
            <a:r>
              <a:rPr lang="ru-RU" dirty="0">
                <a:solidFill>
                  <a:srgbClr val="00B1F1"/>
                </a:solidFill>
                <a:latin typeface="Arial"/>
              </a:rPr>
              <a:t>(Закон ст.8, ч.1, п.3 и п.6)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;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к полномочиям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местных властей «организация предоставления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дошкольного образования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…» </a:t>
            </a:r>
            <a:r>
              <a:rPr lang="ru-RU" dirty="0">
                <a:solidFill>
                  <a:srgbClr val="00B1F1"/>
                </a:solidFill>
                <a:latin typeface="Arial"/>
              </a:rPr>
              <a:t>(Закон ст.9, ч.1, п.1)</a:t>
            </a:r>
            <a:endParaRPr lang="ru-RU" b="1" dirty="0" smtClean="0">
              <a:latin typeface="Arial,Bold"/>
            </a:endParaRPr>
          </a:p>
          <a:p>
            <a:r>
              <a:rPr lang="ru-RU" b="1" dirty="0" smtClean="0">
                <a:latin typeface="Arial,Bold"/>
              </a:rPr>
              <a:t>Стандарт </a:t>
            </a:r>
            <a:r>
              <a:rPr lang="ru-RU" dirty="0">
                <a:latin typeface="Arial"/>
              </a:rPr>
              <a:t>– основополагающий документ, на основании которого </a:t>
            </a:r>
            <a:r>
              <a:rPr lang="ru-RU" dirty="0" smtClean="0">
                <a:latin typeface="Arial"/>
              </a:rPr>
              <a:t>будут разделяться </a:t>
            </a:r>
            <a:r>
              <a:rPr lang="ru-RU" dirty="0">
                <a:latin typeface="Arial"/>
              </a:rPr>
              <a:t>обязательства государства и родителей по оплате обучения </a:t>
            </a:r>
            <a:r>
              <a:rPr lang="ru-RU" dirty="0" smtClean="0">
                <a:latin typeface="Arial"/>
              </a:rPr>
              <a:t>и присмотра </a:t>
            </a:r>
            <a:r>
              <a:rPr lang="ru-RU" dirty="0">
                <a:latin typeface="Arial"/>
              </a:rPr>
              <a:t>и ухода в детском саду.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5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6187" t="10769" r="14097" b="5129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39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6187" t="10513" r="14258" b="5897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34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6989" t="17692" r="16019" b="10000"/>
          <a:stretch/>
        </p:blipFill>
        <p:spPr bwMode="auto">
          <a:xfrm>
            <a:off x="1" y="260647"/>
            <a:ext cx="9134944" cy="6597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94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6027" t="11026" r="14097" b="5641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59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6187" t="10512" r="14097" b="10080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33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6187" t="11282" r="14258" b="97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75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88840"/>
            <a:ext cx="8085584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образовательная </a:t>
            </a:r>
            <a:r>
              <a:rPr lang="ru-RU" sz="3200" dirty="0"/>
              <a:t>организация, осуществляющая в качестве основной цели ее деятельности </a:t>
            </a:r>
            <a:r>
              <a:rPr lang="ru-RU" sz="3200" u="sng" dirty="0"/>
              <a:t>образовательную деятельность по образовательным программам дошкольного образования, присмотр и уход за </a:t>
            </a:r>
            <a:r>
              <a:rPr lang="ru-RU" sz="3200" u="sng" dirty="0" smtClean="0"/>
              <a:t>детьми </a:t>
            </a:r>
            <a:r>
              <a:rPr lang="ru-RU" sz="3200" dirty="0" smtClean="0"/>
              <a:t>(ст.23 273-ФЗ)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Дошкольная образовательная организация </a:t>
            </a:r>
            <a:r>
              <a:rPr lang="ru-RU" sz="3600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5365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Компетенция ОО (</a:t>
            </a:r>
            <a:r>
              <a:rPr lang="ru-RU" dirty="0" smtClean="0"/>
              <a:t>Ст.28)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1. Образовательная организация обладает </a:t>
            </a:r>
            <a:r>
              <a:rPr lang="ru-RU" b="1" dirty="0"/>
              <a:t>автономией</a:t>
            </a:r>
            <a:r>
              <a:rPr lang="ru-RU" dirty="0"/>
              <a:t>, под которой понимается </a:t>
            </a:r>
            <a:r>
              <a:rPr lang="ru-RU" b="1" dirty="0"/>
              <a:t>самостоятельность в </a:t>
            </a:r>
            <a:r>
              <a:rPr lang="ru-RU" dirty="0"/>
              <a:t>осуществлении образовательной, научной, административной, финансово-экономической деятельности, </a:t>
            </a:r>
            <a:r>
              <a:rPr lang="ru-RU" b="1" dirty="0"/>
              <a:t>разработке и принятии локальных нормативных актов </a:t>
            </a:r>
            <a:r>
              <a:rPr lang="ru-RU" dirty="0"/>
              <a:t>в соответствии с настоящим </a:t>
            </a:r>
            <a:r>
              <a:rPr lang="ru-RU" dirty="0" smtClean="0"/>
              <a:t>ФЗ, </a:t>
            </a:r>
            <a:r>
              <a:rPr lang="ru-RU" dirty="0"/>
              <a:t>иными нормативными правовыми актами РФ и уставом образовательной организации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2. Образовательные организации свободны в определении </a:t>
            </a:r>
            <a:r>
              <a:rPr lang="ru-RU" b="1" dirty="0"/>
              <a:t>содержания образования</a:t>
            </a:r>
            <a:r>
              <a:rPr lang="ru-RU" dirty="0"/>
              <a:t>, выборе </a:t>
            </a:r>
            <a:r>
              <a:rPr lang="ru-RU" b="1" dirty="0"/>
              <a:t>учебно-методического обеспечения</a:t>
            </a:r>
            <a:r>
              <a:rPr lang="ru-RU" dirty="0"/>
              <a:t>, образовательных технологий по реализуемым ими образовательным программам.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3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Компетенция ОО (</a:t>
            </a:r>
            <a:r>
              <a:rPr lang="ru-RU" dirty="0" smtClean="0"/>
              <a:t>Ст.28)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 smtClean="0"/>
              <a:t>. </a:t>
            </a:r>
            <a:r>
              <a:rPr lang="ru-RU" dirty="0" smtClean="0"/>
              <a:t>К компетенции ОО относятся:</a:t>
            </a:r>
          </a:p>
          <a:p>
            <a:pPr marL="0" indent="0">
              <a:buNone/>
            </a:pPr>
            <a:r>
              <a:rPr lang="ru-RU" dirty="0" smtClean="0"/>
              <a:t>…р</a:t>
            </a:r>
            <a:r>
              <a:rPr lang="ru-RU" dirty="0" smtClean="0"/>
              <a:t>азработка </a:t>
            </a:r>
            <a:r>
              <a:rPr lang="ru-RU" dirty="0" smtClean="0"/>
              <a:t>и принятие правил внутреннего трудового распорядка</a:t>
            </a:r>
            <a:r>
              <a:rPr lang="ru-RU" dirty="0" smtClean="0"/>
              <a:t>, … установление штатного расписания, </a:t>
            </a:r>
            <a:r>
              <a:rPr lang="ru-RU" dirty="0" smtClean="0"/>
              <a:t>… распределение </a:t>
            </a:r>
            <a:r>
              <a:rPr lang="ru-RU" dirty="0" smtClean="0"/>
              <a:t> должностных обязанностей</a:t>
            </a:r>
            <a:r>
              <a:rPr lang="ru-RU" dirty="0" smtClean="0"/>
              <a:t>, </a:t>
            </a:r>
            <a:r>
              <a:rPr lang="ru-RU" dirty="0" smtClean="0"/>
              <a:t>…разработка и утверждение образовательных программ, разработка и утверждение по согласованию с учредителем </a:t>
            </a:r>
            <a:r>
              <a:rPr lang="ru-RU" smtClean="0"/>
              <a:t>программы развития, … </a:t>
            </a:r>
            <a:r>
              <a:rPr lang="ru-RU" dirty="0" smtClean="0"/>
              <a:t>прием обучающихся в ОО, … ведение официального сайта и др.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4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285875" y="1571625"/>
            <a:ext cx="6000750" cy="642938"/>
          </a:xfrm>
          <a:prstGeom prst="roundRect">
            <a:avLst/>
          </a:prstGeom>
          <a:solidFill>
            <a:srgbClr val="E3EAF5"/>
          </a:solid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1F497D">
                    <a:lumMod val="50000"/>
                  </a:srgbClr>
                </a:solidFill>
              </a:rPr>
              <a:t>Федеральный закон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2286000"/>
            <a:ext cx="7786688" cy="1357313"/>
          </a:xfrm>
          <a:prstGeom prst="roundRect">
            <a:avLst/>
          </a:prstGeom>
          <a:solidFill>
            <a:srgbClr val="E3EAF5"/>
          </a:solid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1F497D">
                    <a:lumMod val="50000"/>
                  </a:srgbClr>
                </a:solidFill>
              </a:rPr>
              <a:t>«Об образовании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1F497D">
                    <a:lumMod val="50000"/>
                  </a:srgbClr>
                </a:solidFill>
              </a:rPr>
              <a:t>в Российской Федерации»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0" y="4572000"/>
            <a:ext cx="5715000" cy="500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1F497D">
                    <a:lumMod val="50000"/>
                  </a:srgbClr>
                </a:solidFill>
              </a:rPr>
              <a:t>№ 273-ФЗ от 29 декабря 2012 года</a:t>
            </a:r>
          </a:p>
        </p:txBody>
      </p:sp>
    </p:spTree>
    <p:extLst>
      <p:ext uri="{BB962C8B-B14F-4D97-AF65-F5344CB8AC3E}">
        <p14:creationId xmlns:p14="http://schemas.microsoft.com/office/powerpoint/2010/main" val="20518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Локальные акты ДОУ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Основная задача:</a:t>
            </a:r>
          </a:p>
          <a:p>
            <a:pPr marL="0" indent="0">
              <a:buNone/>
            </a:pPr>
            <a:r>
              <a:rPr lang="ru-RU" dirty="0"/>
              <a:t>Приведение локальных актов образовательного учреждения в соответствие с актуальной нормативной базой на основе разработки новых и корректировки имеющихся локальных актов.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6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Статья 30. Локальные нормативные акты, содержащие нормы, регулирующие образовательные отношения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 Образовательная организация принимает локальные нормативные акты, содержащие нормы, регулирующие образовательные </a:t>
            </a:r>
            <a:r>
              <a:rPr lang="ru-RU" dirty="0" smtClean="0"/>
              <a:t>отношения, </a:t>
            </a:r>
            <a:r>
              <a:rPr lang="ru-RU" dirty="0"/>
              <a:t>в пределах своей компетенции в соответствии с законодательством РФ в порядке, установленном ее уставом.</a:t>
            </a:r>
          </a:p>
          <a:p>
            <a:r>
              <a:rPr lang="ru-RU" dirty="0"/>
              <a:t>2. Образовательная организация принимает </a:t>
            </a:r>
            <a:r>
              <a:rPr lang="ru-RU" b="1" dirty="0"/>
              <a:t>локальные нормативные акты по основным вопросам организации и осуществления образовательной деятельности</a:t>
            </a:r>
            <a:r>
              <a:rPr lang="ru-RU" dirty="0"/>
              <a:t>, в том числе регламентирующие </a:t>
            </a:r>
            <a:r>
              <a:rPr lang="ru-RU" u="sng" dirty="0"/>
              <a:t>правила приема обучающихся, режим занятий обучающихся</a:t>
            </a:r>
            <a:r>
              <a:rPr lang="ru-RU" dirty="0"/>
              <a:t>, </a:t>
            </a:r>
            <a:r>
              <a:rPr lang="ru-RU" dirty="0" smtClean="0"/>
              <a:t>… </a:t>
            </a:r>
            <a:r>
              <a:rPr lang="ru-RU" u="sng" dirty="0" smtClean="0"/>
              <a:t>порядок </a:t>
            </a:r>
            <a:r>
              <a:rPr lang="ru-RU" u="sng" dirty="0"/>
              <a:t>оформления возникновения, приостановления и прекращения отношений между образовательной организацией и </a:t>
            </a:r>
            <a:r>
              <a:rPr lang="ru-RU" u="sng" dirty="0" smtClean="0"/>
              <a:t>родителями </a:t>
            </a:r>
            <a:r>
              <a:rPr lang="ru-RU" u="sng" dirty="0"/>
              <a:t>(законными представителями) несовершеннолетних обучающихся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5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Статья 30. Локальные нормативные акты, содержащие нормы, регулирующие образовательные отношения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3. При принятии локальных нормативных актов, </a:t>
            </a:r>
            <a:r>
              <a:rPr lang="ru-RU" b="1" u="sng" dirty="0"/>
              <a:t>затрагивающих права обучающихся и работников </a:t>
            </a:r>
            <a:r>
              <a:rPr lang="ru-RU" dirty="0"/>
              <a:t>образовательной организации, </a:t>
            </a:r>
            <a:r>
              <a:rPr lang="ru-RU" b="1" u="sng" dirty="0"/>
              <a:t>учитывается </a:t>
            </a:r>
            <a:r>
              <a:rPr lang="ru-RU" b="1" u="sng" dirty="0" smtClean="0"/>
              <a:t>мнение </a:t>
            </a:r>
            <a:r>
              <a:rPr lang="ru-RU" b="1" u="sng" dirty="0"/>
              <a:t>советов родителей</a:t>
            </a:r>
            <a:r>
              <a:rPr lang="ru-RU" dirty="0" smtClean="0"/>
              <a:t>, </a:t>
            </a:r>
            <a:r>
              <a:rPr lang="ru-RU" dirty="0"/>
              <a:t>а также в порядке и в случаях, которые предусмотрены трудовым законодательством, </a:t>
            </a:r>
            <a:r>
              <a:rPr lang="ru-RU" b="1" u="sng" dirty="0"/>
              <a:t>представительных органов работников </a:t>
            </a:r>
            <a:r>
              <a:rPr lang="ru-RU" dirty="0"/>
              <a:t>(при наличии таких представительных органов).</a:t>
            </a:r>
          </a:p>
          <a:p>
            <a:r>
              <a:rPr lang="ru-RU" dirty="0"/>
              <a:t>4. Нормы локальных нормативных актов, ухудшающие положение обучающихся или работников образовательной организации по сравнению с установленным законодательством об образовании, трудовым законодательством положением либо принятые с нарушением установленного порядка, не применяются и подлежат отмене образовательной организацией.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0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Статья 53. Возникновение образовательных </a:t>
            </a:r>
            <a:r>
              <a:rPr lang="ru-RU" sz="2800" b="1" dirty="0" smtClean="0"/>
              <a:t>отношений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</a:t>
            </a:r>
            <a:r>
              <a:rPr lang="ru-RU" dirty="0"/>
              <a:t>. Основанием возникновения образовательных отношений является распорядительный акт организации о приеме лица на обучение в эту </a:t>
            </a:r>
            <a:r>
              <a:rPr lang="ru-RU" dirty="0" smtClean="0"/>
              <a:t>организацию.</a:t>
            </a:r>
          </a:p>
          <a:p>
            <a:r>
              <a:rPr lang="ru-RU" dirty="0" smtClean="0"/>
              <a:t> </a:t>
            </a:r>
            <a:r>
              <a:rPr lang="ru-RU" dirty="0"/>
              <a:t>2</a:t>
            </a:r>
            <a:r>
              <a:rPr lang="ru-RU" dirty="0"/>
              <a:t>. В случае приема на обучение по образовательным программам дошкольного образования или за счет средств физических и (или) юридических лиц изданию распорядительного акта о приеме лица на обучение в организацию, осуществляющую образовательную деятельность, предшествует </a:t>
            </a:r>
            <a:r>
              <a:rPr lang="ru-RU" b="1" dirty="0"/>
              <a:t>заключение договора об образовании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Статья </a:t>
            </a:r>
            <a:r>
              <a:rPr lang="ru-RU" b="1" dirty="0"/>
              <a:t>54. Договор об образовании</a:t>
            </a:r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7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r>
              <a:rPr lang="ru-RU" dirty="0" smtClean="0"/>
              <a:t>Коллегиальные органы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787208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В уставе – структура и компетенция органов управления ОО, порядок их формирования и сроки полномочий (ст.25).</a:t>
            </a:r>
          </a:p>
          <a:p>
            <a:r>
              <a:rPr lang="ru-RU" dirty="0" smtClean="0"/>
              <a:t>Состав коллегиальных органов: </a:t>
            </a:r>
            <a:r>
              <a:rPr lang="ru-RU" b="1" dirty="0" smtClean="0"/>
              <a:t>общее собрание</a:t>
            </a:r>
            <a:r>
              <a:rPr lang="ru-RU" dirty="0" smtClean="0"/>
              <a:t>, </a:t>
            </a:r>
            <a:r>
              <a:rPr lang="ru-RU" b="1" dirty="0" smtClean="0"/>
              <a:t>педагогический совет</a:t>
            </a:r>
            <a:r>
              <a:rPr lang="ru-RU" dirty="0" smtClean="0"/>
              <a:t>, а также могут формироваться попечительский совет, управляющий совет, наблюдательный совет и др. (ст.26 п.4)</a:t>
            </a:r>
          </a:p>
        </p:txBody>
      </p:sp>
    </p:spTree>
    <p:extLst>
      <p:ext uri="{BB962C8B-B14F-4D97-AF65-F5344CB8AC3E}">
        <p14:creationId xmlns:p14="http://schemas.microsoft.com/office/powerpoint/2010/main" val="2786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Коллегиальные органы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целях учета мнения родителей (законных представителей) несовершеннолетних обучающихся и педагогических работников по вопросам по вопросам управления ОО и при принятии локальных нормативных актов, затрагивающих их права и законные интересы, </a:t>
            </a:r>
            <a:r>
              <a:rPr lang="ru-RU" b="1" dirty="0"/>
              <a:t>по инициативе </a:t>
            </a:r>
            <a:r>
              <a:rPr lang="ru-RU" dirty="0"/>
              <a:t>родителей и педагогических работников в ОО: 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b="1" dirty="0"/>
              <a:t>создаются советы родителей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b="1" dirty="0" smtClean="0"/>
              <a:t>действуют </a:t>
            </a:r>
            <a:r>
              <a:rPr lang="ru-RU" b="1" dirty="0"/>
              <a:t>профессиональные союзы работников  </a:t>
            </a:r>
            <a:r>
              <a:rPr lang="ru-RU" dirty="0" smtClean="0"/>
              <a:t>(</a:t>
            </a:r>
            <a:r>
              <a:rPr lang="ru-RU" dirty="0"/>
              <a:t>ст.26 п. 6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К компетенции ОО отнесено «…</a:t>
            </a:r>
            <a:r>
              <a:rPr lang="ru-RU" u="sng" dirty="0" smtClean="0"/>
              <a:t>содействие </a:t>
            </a:r>
            <a:r>
              <a:rPr lang="ru-RU" u="sng" dirty="0"/>
              <a:t>деятельности общественных объединений </a:t>
            </a:r>
            <a:r>
              <a:rPr lang="ru-RU" u="sng" dirty="0" smtClean="0"/>
              <a:t> родителей </a:t>
            </a:r>
            <a:r>
              <a:rPr lang="ru-RU" dirty="0"/>
              <a:t>(законных представителей) несовершеннолетних обучающихся, осуществляемой в образовательной организации и не запрещенной законодательством </a:t>
            </a:r>
            <a:r>
              <a:rPr lang="ru-RU" dirty="0" smtClean="0"/>
              <a:t>РФ» (ст. 28 п.3 пп.19).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8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Сетевая форма реализации образовательных программ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ст.15 ФЗ,  </a:t>
            </a:r>
            <a:r>
              <a:rPr lang="ru-RU" dirty="0"/>
              <a:t>п.3 «Порядок</a:t>
            </a:r>
            <a:r>
              <a:rPr lang="ru-RU" dirty="0" smtClean="0"/>
              <a:t>…»: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«ОО может использовать сетевую форму реализации образовательной программы дошкольного образования, обеспечивающую возможность ее освоения воспитанниками  с использованием ресурсов нескольких организаций, осуществляющих образовательную деятельность, а также при необходимости иных организаций.  Использование сетевой формы реализации ОПДО осуществляется на основании </a:t>
            </a:r>
            <a:r>
              <a:rPr lang="ru-RU" b="1" dirty="0" smtClean="0"/>
              <a:t>договора</a:t>
            </a:r>
            <a:r>
              <a:rPr lang="ru-RU" dirty="0" smtClean="0"/>
              <a:t> между указанными организациями».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5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Статья 45. Защита прав обучающихся, родителей (законных представителей) несовершеннолетних </a:t>
            </a:r>
            <a:r>
              <a:rPr lang="ru-RU" sz="2400" b="1" dirty="0" smtClean="0"/>
              <a:t>обучающихся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 В целях защиты своих прав обучающиеся, родители (законные представители) несовершеннолетних обучающихся самостоятельно или через своих представителей вправе:</a:t>
            </a:r>
          </a:p>
          <a:p>
            <a:pPr marL="0" indent="0">
              <a:buNone/>
            </a:pPr>
            <a:r>
              <a:rPr lang="ru-RU" dirty="0" smtClean="0"/>
              <a:t>…2</a:t>
            </a:r>
            <a:r>
              <a:rPr lang="ru-RU" dirty="0"/>
              <a:t>) обращаться в </a:t>
            </a:r>
            <a:r>
              <a:rPr lang="ru-RU" b="1" u="sng" dirty="0"/>
              <a:t>комиссию по урегулированию споров между участниками образовательных отношений,</a:t>
            </a:r>
            <a:r>
              <a:rPr lang="ru-RU" dirty="0"/>
              <a:t> в том числе по вопросам о наличии или об отсутствии конфликта интересов педагогического работника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>2. Комиссия по урегулированию споров между участниками образовательных отношений создается </a:t>
            </a:r>
            <a:r>
              <a:rPr lang="ru-RU" b="1" dirty="0"/>
              <a:t>в целях урегулирования разногласий между участниками образовательных отношений</a:t>
            </a:r>
            <a:r>
              <a:rPr lang="ru-RU" dirty="0"/>
              <a:t> по вопросам реализации права на образование, в том числе в случаях возникновения конфликта интересов педагогического работника, применения локальных нормативных актов.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9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275"/>
            <a:ext cx="7467600" cy="926976"/>
          </a:xfrm>
        </p:spPr>
        <p:txBody>
          <a:bodyPr/>
          <a:lstStyle/>
          <a:p>
            <a:r>
              <a:rPr lang="ru-RU" dirty="0" smtClean="0"/>
              <a:t>Ст.45 ФЗ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931224" cy="5493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3</a:t>
            </a:r>
            <a:r>
              <a:rPr lang="ru-RU" sz="1800" dirty="0"/>
              <a:t>. Комиссия по урегулированию споров между участниками образовательных отношений создается в </a:t>
            </a:r>
            <a:r>
              <a:rPr lang="ru-RU" sz="1800" dirty="0" smtClean="0"/>
              <a:t>ОО </a:t>
            </a:r>
            <a:r>
              <a:rPr lang="ru-RU" sz="1800" dirty="0"/>
              <a:t>из равного числа представителей совершеннолетних обучающихся, родителей (законных представителей) несовершеннолетних обучающихся, работников организации, осуществляющей образовательную деятельность.</a:t>
            </a:r>
          </a:p>
          <a:p>
            <a:pPr marL="0" indent="0">
              <a:buNone/>
            </a:pPr>
            <a:r>
              <a:rPr lang="ru-RU" sz="1800" dirty="0"/>
              <a:t>4. Решение комиссии по урегулированию споров между участниками образовательных отношений является обязательным для всех участников образовательных </a:t>
            </a:r>
            <a:r>
              <a:rPr lang="ru-RU" sz="1800" dirty="0" smtClean="0"/>
              <a:t>отношений, </a:t>
            </a:r>
            <a:r>
              <a:rPr lang="ru-RU" sz="1800" dirty="0"/>
              <a:t>и подлежит исполнению в сроки, предусмотренные указанным решением.</a:t>
            </a:r>
          </a:p>
          <a:p>
            <a:pPr marL="0" indent="0">
              <a:buNone/>
            </a:pPr>
            <a:r>
              <a:rPr lang="ru-RU" sz="1800" dirty="0"/>
              <a:t>5. Решение комиссии по урегулированию споров между участниками образовательных отношений может быть обжаловано в установленном законодательством РФ порядке.</a:t>
            </a:r>
          </a:p>
          <a:p>
            <a:pPr marL="0" indent="0">
              <a:buNone/>
            </a:pPr>
            <a:r>
              <a:rPr lang="ru-RU" sz="1800" dirty="0"/>
              <a:t>6. Порядок создания, организации работы, принятия решений комиссией по урегулированию споров между участниками образовательных отношений и их исполнения устанавливается </a:t>
            </a:r>
            <a:r>
              <a:rPr lang="ru-RU" sz="1800" b="1" u="sng" dirty="0"/>
              <a:t>локальным нормативным актом, </a:t>
            </a:r>
            <a:r>
              <a:rPr lang="ru-RU" sz="1800" dirty="0"/>
              <a:t>который принимается с учетом мнения советов обучающихся, советов родителей, а также представительных органов работников этой организации </a:t>
            </a:r>
            <a:r>
              <a:rPr lang="ru-RU" sz="1800" dirty="0" smtClean="0"/>
              <a:t> </a:t>
            </a:r>
            <a:r>
              <a:rPr lang="ru-RU" sz="1800" dirty="0"/>
              <a:t>(при их наличии</a:t>
            </a:r>
            <a:r>
              <a:rPr lang="ru-RU" sz="1800" dirty="0" smtClean="0"/>
              <a:t>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621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Локальные акты, нуждающиеся в разработке или корректировке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643192" cy="49685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Договор с родителями</a:t>
            </a:r>
          </a:p>
          <a:p>
            <a:r>
              <a:rPr lang="ru-RU" dirty="0" smtClean="0"/>
              <a:t>Положения о коллегиальных органах  (общее собрание, педагогический совет, ? - совет родителей)</a:t>
            </a:r>
          </a:p>
          <a:p>
            <a:r>
              <a:rPr lang="ru-RU" dirty="0" smtClean="0"/>
              <a:t>Приказы по обеспечению введения ФГОС ДО (циклограмма, проекты приказов)</a:t>
            </a:r>
          </a:p>
          <a:p>
            <a:r>
              <a:rPr lang="ru-RU" dirty="0" smtClean="0"/>
              <a:t>Локальные акты, регламентирующие установление з/платы работников</a:t>
            </a:r>
          </a:p>
          <a:p>
            <a:r>
              <a:rPr lang="ru-RU" dirty="0" smtClean="0"/>
              <a:t>Проекты договора о сетевом взаимодействии  (сетевой форме реализации образовательной программы)</a:t>
            </a:r>
          </a:p>
          <a:p>
            <a:r>
              <a:rPr lang="ru-RU" dirty="0" smtClean="0"/>
              <a:t>Комиссия по урегулированию споров между участниками образовательных отношений (ст.15)</a:t>
            </a:r>
          </a:p>
          <a:p>
            <a:r>
              <a:rPr lang="ru-RU" dirty="0" smtClean="0"/>
              <a:t>Положение об оказании платных дополнительных образовательных услуг (март 2014)</a:t>
            </a:r>
          </a:p>
          <a:p>
            <a:r>
              <a:rPr lang="ru-RU" dirty="0" smtClean="0"/>
              <a:t>Положение об аттестационной комиссии ДОУ (июль 2014)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0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cap="none" dirty="0">
                <a:solidFill>
                  <a:srgbClr val="000000"/>
                </a:solidFill>
                <a:latin typeface="Calibri"/>
              </a:rPr>
              <a:t>http://273-фз.рф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 Информационный портал </a:t>
            </a:r>
          </a:p>
          <a:p>
            <a:pPr marL="0" indent="0" algn="ctr">
              <a:buNone/>
            </a:pPr>
            <a:r>
              <a:rPr lang="ru-RU" sz="2800" dirty="0"/>
              <a:t>«Реализация ФЗ «Об образовании в Российской Федерации»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3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Нормативно-правовое обеспечение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Федеральный закон  «Об образовании в РФ» от 29.12.2012  №273-ФЗ</a:t>
            </a:r>
          </a:p>
          <a:p>
            <a:r>
              <a:rPr lang="ru-RU" dirty="0" smtClean="0"/>
              <a:t>Порядок </a:t>
            </a:r>
            <a:r>
              <a:rPr lang="ru-RU" dirty="0"/>
              <a:t>организации и осуществления образовательной деятельности по основным общеобразовательным программам - образовательным программам дошкольного </a:t>
            </a:r>
            <a:r>
              <a:rPr lang="ru-RU" dirty="0" smtClean="0"/>
              <a:t>образования, утв. приказом </a:t>
            </a:r>
            <a:r>
              <a:rPr lang="ru-RU" dirty="0"/>
              <a:t>Министерства образования и науки Российской Федерации </a:t>
            </a:r>
            <a:r>
              <a:rPr lang="ru-RU" dirty="0" smtClean="0"/>
              <a:t>от</a:t>
            </a:r>
            <a:r>
              <a:rPr lang="ru-RU" dirty="0"/>
              <a:t> 30 августа 2013 г. № </a:t>
            </a:r>
            <a:r>
              <a:rPr lang="ru-RU" dirty="0" smtClean="0"/>
              <a:t>1014.</a:t>
            </a:r>
            <a:endParaRPr lang="ru-RU" dirty="0" smtClean="0"/>
          </a:p>
          <a:p>
            <a:r>
              <a:rPr lang="ru-RU" dirty="0" smtClean="0"/>
              <a:t>Федеральный государственный образовательный стандарт дошкольного </a:t>
            </a:r>
            <a:r>
              <a:rPr lang="ru-RU" dirty="0" smtClean="0"/>
              <a:t>образования, утв</a:t>
            </a:r>
            <a:r>
              <a:rPr lang="ru-RU" dirty="0"/>
              <a:t>. приказом Министерства образования и науки Российской Федерации от </a:t>
            </a:r>
            <a:r>
              <a:rPr lang="ru-RU" dirty="0" smtClean="0"/>
              <a:t>17 октября </a:t>
            </a:r>
            <a:r>
              <a:rPr lang="ru-RU" dirty="0"/>
              <a:t>2013 г. № </a:t>
            </a:r>
            <a:r>
              <a:rPr lang="ru-RU" dirty="0" smtClean="0"/>
              <a:t>1155</a:t>
            </a:r>
            <a:endParaRPr lang="ru-RU" dirty="0" smtClean="0"/>
          </a:p>
          <a:p>
            <a:r>
              <a:rPr lang="ru-RU" dirty="0" smtClean="0"/>
              <a:t>План действий по обеспечению введения ФГОС ДО (проект)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7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14366" y="0"/>
            <a:ext cx="8229600" cy="1143000"/>
          </a:xfrm>
          <a:solidFill>
            <a:srgbClr val="4274B0"/>
          </a:solidFill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bg1"/>
                </a:solidFill>
              </a:rPr>
              <a:t>Структура уровней образования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endParaRPr lang="ru-RU" sz="2000" dirty="0" smtClean="0"/>
          </a:p>
          <a:p>
            <a:pPr marL="0">
              <a:spcBef>
                <a:spcPts val="0"/>
              </a:spcBef>
              <a:buNone/>
            </a:pPr>
            <a:endParaRPr lang="ru-RU" sz="20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/>
              <a:t>Общее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err="1" smtClean="0"/>
              <a:t>образо</a:t>
            </a:r>
            <a:r>
              <a:rPr lang="ru-RU" sz="2000" dirty="0" smtClean="0"/>
              <a:t>-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err="1" smtClean="0"/>
              <a:t>вание</a:t>
            </a:r>
            <a:endParaRPr lang="ru-RU" sz="2000" dirty="0" smtClean="0"/>
          </a:p>
          <a:p>
            <a:pPr marL="0">
              <a:spcBef>
                <a:spcPts val="0"/>
              </a:spcBef>
              <a:buNone/>
            </a:pPr>
            <a:endParaRPr lang="ru-RU" sz="2000" dirty="0" smtClean="0"/>
          </a:p>
          <a:p>
            <a:pPr marL="0">
              <a:spcBef>
                <a:spcPts val="0"/>
              </a:spcBef>
              <a:buNone/>
            </a:pPr>
            <a:endParaRPr lang="ru-RU" sz="2000" dirty="0" smtClean="0"/>
          </a:p>
          <a:p>
            <a:pPr marL="0">
              <a:spcBef>
                <a:spcPts val="0"/>
              </a:spcBef>
              <a:buNone/>
            </a:pPr>
            <a:endParaRPr lang="ru-RU" sz="2000" dirty="0" smtClean="0"/>
          </a:p>
          <a:p>
            <a:pPr marL="0">
              <a:spcBef>
                <a:spcPts val="0"/>
              </a:spcBef>
              <a:buNone/>
            </a:pPr>
            <a:endParaRPr lang="ru-RU" sz="2000" dirty="0" smtClean="0"/>
          </a:p>
          <a:p>
            <a:pPr marL="0">
              <a:spcBef>
                <a:spcPts val="0"/>
              </a:spcBef>
              <a:buNone/>
            </a:pPr>
            <a:endParaRPr lang="ru-RU" sz="20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/>
              <a:t>Проф.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err="1" smtClean="0"/>
              <a:t>образо</a:t>
            </a:r>
            <a:r>
              <a:rPr lang="ru-RU" sz="2000" dirty="0" smtClean="0"/>
              <a:t>-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err="1" smtClean="0"/>
              <a:t>вание</a:t>
            </a:r>
            <a:endParaRPr lang="ru-RU" sz="2000" dirty="0" smtClean="0"/>
          </a:p>
          <a:p>
            <a:pPr marL="0">
              <a:spcBef>
                <a:spcPts val="0"/>
              </a:spcBef>
              <a:buNone/>
            </a:pP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1604" y="1102019"/>
            <a:ext cx="607223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</a:rPr>
              <a:t>Уровни образования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648" y="1714488"/>
            <a:ext cx="7240318" cy="5623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dirty="0">
                <a:solidFill>
                  <a:prstClr val="black"/>
                </a:solidFill>
              </a:rPr>
              <a:t>1) Дошкольное образование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03648" y="2348880"/>
            <a:ext cx="7240318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2) Начальное общее образование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3648" y="2924944"/>
            <a:ext cx="7240318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3) Основное общее образование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03648" y="3501008"/>
            <a:ext cx="731175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4) Среднее общее образование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4077072"/>
            <a:ext cx="73117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5) Среднее профессиональное образование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8" y="4653136"/>
            <a:ext cx="7311756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6) Высшее образование - </a:t>
            </a:r>
            <a:r>
              <a:rPr lang="ru-RU" sz="2000" dirty="0" err="1">
                <a:solidFill>
                  <a:prstClr val="black"/>
                </a:solidFill>
              </a:rPr>
              <a:t>бакалавриат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648" y="5229200"/>
            <a:ext cx="7311756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7) Высшее образование – подготовка специалиста или магистратура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3648" y="5949280"/>
            <a:ext cx="7311756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</a:rPr>
              <a:t>8) Высшее образование – подготовка научно-педагогических кадров, ординатура, </a:t>
            </a:r>
            <a:r>
              <a:rPr lang="ru-RU" sz="2000" dirty="0" err="1">
                <a:solidFill>
                  <a:prstClr val="black"/>
                </a:solidFill>
              </a:rPr>
              <a:t>ассистентура-стажировка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971600" y="1700808"/>
            <a:ext cx="432048" cy="2304256"/>
          </a:xfrm>
          <a:prstGeom prst="leftBrac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971600" y="4077072"/>
            <a:ext cx="432048" cy="2448272"/>
          </a:xfrm>
          <a:prstGeom prst="lef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Статья 64</a:t>
            </a:r>
            <a:r>
              <a:rPr lang="ru-RU" sz="3600" b="1" dirty="0" smtClean="0"/>
              <a:t>.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 smtClean="0"/>
              <a:t>Дошкольное образование</a:t>
            </a:r>
            <a:endParaRPr lang="ru-RU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Дошкольное </a:t>
            </a:r>
            <a:r>
              <a:rPr lang="ru-RU" dirty="0"/>
              <a:t>образование направлено на </a:t>
            </a:r>
            <a:r>
              <a:rPr lang="ru-RU" u="sng" dirty="0"/>
              <a:t>формирование общей культуры</a:t>
            </a:r>
            <a:r>
              <a:rPr lang="ru-RU" dirty="0"/>
              <a:t>, </a:t>
            </a:r>
            <a:r>
              <a:rPr lang="ru-RU" u="sng" dirty="0"/>
              <a:t>развитие</a:t>
            </a:r>
            <a:r>
              <a:rPr lang="ru-RU" dirty="0"/>
              <a:t> </a:t>
            </a:r>
            <a:r>
              <a:rPr lang="ru-RU" u="sng" dirty="0"/>
              <a:t>физических, интеллектуальных, нравственных, эстетических и личностных качеств</a:t>
            </a:r>
            <a:r>
              <a:rPr lang="ru-RU" dirty="0"/>
              <a:t>, </a:t>
            </a:r>
            <a:r>
              <a:rPr lang="ru-RU" u="sng" dirty="0"/>
              <a:t>формирование предпосылок учебной деятельности</a:t>
            </a:r>
            <a:r>
              <a:rPr lang="ru-RU" dirty="0"/>
              <a:t>, </a:t>
            </a:r>
            <a:r>
              <a:rPr lang="ru-RU" u="sng" dirty="0"/>
              <a:t>сохранение и укрепление здоровья </a:t>
            </a:r>
            <a:r>
              <a:rPr lang="ru-RU" dirty="0"/>
              <a:t>детей дошкольного возраста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Дошкольное образование – для детей с 2 месяцев до 7-8 лет (до прекращения образовательных отношений).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2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Дошкольное образование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0" y="764704"/>
            <a:ext cx="9144000" cy="64807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Разделение на образовательные услуги и услуги по присмотру и уходу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0" y="1556792"/>
            <a:ext cx="2555776" cy="12961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Дошкольное образование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0" y="4941168"/>
            <a:ext cx="2555776" cy="12961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Присмотр и уход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2267744" y="1628800"/>
            <a:ext cx="2376264" cy="1152128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0000"/>
                </a:solidFill>
              </a:rPr>
              <a:t>бюджет субъекта + бюджет муниципалитета</a:t>
            </a: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2267744" y="4941168"/>
            <a:ext cx="2376264" cy="1224136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Муниципальный бюджет </a:t>
            </a:r>
            <a:r>
              <a:rPr lang="ru-RU" b="1" dirty="0">
                <a:solidFill>
                  <a:srgbClr val="000000"/>
                </a:solidFill>
              </a:rPr>
              <a:t>+ средства семей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4254043" y="658833"/>
            <a:ext cx="2664296" cy="2808312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000000"/>
                </a:solidFill>
              </a:rPr>
              <a:t>Софинансирование по аналогии с общим образованием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4283968" y="4049688"/>
            <a:ext cx="2664296" cy="2619672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Ограничения родительской платы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6719265" y="1124744"/>
            <a:ext cx="504056" cy="5256584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10-конечная звезда 14"/>
          <p:cNvSpPr/>
          <p:nvPr/>
        </p:nvSpPr>
        <p:spPr>
          <a:xfrm>
            <a:off x="7127776" y="2189675"/>
            <a:ext cx="2016224" cy="3168352"/>
          </a:xfrm>
          <a:prstGeom prst="star10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0000"/>
                </a:solidFill>
              </a:rPr>
              <a:t>Повышение ресурсного обеспечения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2926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796950"/>
          </a:xfrm>
        </p:spPr>
        <p:txBody>
          <a:bodyPr>
            <a:normAutofit/>
          </a:bodyPr>
          <a:lstStyle/>
          <a:p>
            <a:r>
              <a:rPr lang="ru-RU" sz="3600" b="1" u="sng" dirty="0" smtClean="0"/>
              <a:t>Присмотр и уход за детьми - </a:t>
            </a:r>
            <a:endParaRPr lang="ru-RU" sz="36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2565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dirty="0" smtClean="0"/>
              <a:t>комплекс мер по организации </a:t>
            </a:r>
            <a:r>
              <a:rPr lang="ru-RU" sz="2600" u="sng" dirty="0" smtClean="0"/>
              <a:t>питания</a:t>
            </a:r>
            <a:r>
              <a:rPr lang="ru-RU" sz="2600" dirty="0" smtClean="0"/>
              <a:t> и </a:t>
            </a:r>
            <a:r>
              <a:rPr lang="ru-RU" sz="2600" u="sng" dirty="0" smtClean="0"/>
              <a:t>хозяйственно-бытового обслуживания</a:t>
            </a:r>
            <a:r>
              <a:rPr lang="ru-RU" sz="2600" dirty="0" smtClean="0"/>
              <a:t> детей, обеспечению соблюдения ими </a:t>
            </a:r>
            <a:r>
              <a:rPr lang="ru-RU" sz="2600" u="sng" dirty="0" smtClean="0"/>
              <a:t>личной гигиены </a:t>
            </a:r>
            <a:r>
              <a:rPr lang="ru-RU" sz="2600" dirty="0" smtClean="0"/>
              <a:t>и </a:t>
            </a:r>
            <a:r>
              <a:rPr lang="ru-RU" sz="2600" u="sng" dirty="0" smtClean="0"/>
              <a:t>режима дня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600" dirty="0" smtClean="0"/>
              <a:t>Плату за присмотр и уход за детьми и ее размер устанавливает </a:t>
            </a:r>
            <a:r>
              <a:rPr lang="ru-RU" sz="2600" u="sng" dirty="0" smtClean="0"/>
              <a:t>учредитель (ст.65)</a:t>
            </a:r>
            <a:r>
              <a:rPr lang="ru-RU" sz="2600" dirty="0" smtClean="0"/>
              <a:t>.</a:t>
            </a:r>
          </a:p>
          <a:p>
            <a:pPr marL="0" indent="0" algn="just">
              <a:buNone/>
            </a:pPr>
            <a:r>
              <a:rPr lang="ru-RU" sz="2600" dirty="0"/>
              <a:t>	</a:t>
            </a:r>
            <a:r>
              <a:rPr lang="ru-RU" sz="2600" u="sng" dirty="0" smtClean="0"/>
              <a:t>Не допускается </a:t>
            </a:r>
            <a:r>
              <a:rPr lang="ru-RU" sz="2600" dirty="0" smtClean="0"/>
              <a:t>включать в родительскую плату  расходы на реализацию образовательной программы ДО, а также расходы на содержание недвижимого имущества ДОУ.</a:t>
            </a:r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Письмо</a:t>
            </a:r>
            <a:r>
              <a:rPr lang="ru-RU" sz="2000" b="1" dirty="0"/>
              <a:t> Министерства образования и науки Российской Федерации от 24 апреля 2013 г. № </a:t>
            </a:r>
            <a:r>
              <a:rPr lang="ru-RU" sz="2000" b="1" dirty="0" smtClean="0"/>
              <a:t>ДЛ-101/08</a:t>
            </a:r>
          </a:p>
          <a:p>
            <a:pPr marL="0" indent="0" algn="ctr">
              <a:buNone/>
            </a:pPr>
            <a:r>
              <a:rPr lang="ru-RU" sz="2000" b="1" dirty="0" smtClean="0"/>
              <a:t> </a:t>
            </a:r>
            <a:r>
              <a:rPr lang="ru-RU" sz="2000" b="1" dirty="0"/>
              <a:t>«О РАЗМЕРЕ ПЛАТЫ, ВЗИМАЕМОЙ С РОДИТЕЛЕЙ (ЗАКОННЫХ ПРЕДСТАВИТЕЛЕЙ) ЗА ПРИСМОТР И УХОД ЗА ДЕТЬМИ</a:t>
            </a:r>
            <a:r>
              <a:rPr lang="ru-RU" sz="2000" b="1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7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16988" t="10513" r="14097" b="538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00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9">
      <a:dk1>
        <a:srgbClr val="000000"/>
      </a:dk1>
      <a:lt1>
        <a:srgbClr val="FEF5C2"/>
      </a:lt1>
      <a:dk2>
        <a:srgbClr val="000000"/>
      </a:dk2>
      <a:lt2>
        <a:srgbClr val="FEF5C2"/>
      </a:lt2>
      <a:accent1>
        <a:srgbClr val="4F81BD"/>
      </a:accent1>
      <a:accent2>
        <a:srgbClr val="C0504D"/>
      </a:accent2>
      <a:accent3>
        <a:srgbClr val="9BBB59"/>
      </a:accent3>
      <a:accent4>
        <a:srgbClr val="00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204</TotalTime>
  <Words>1374</Words>
  <Application>Microsoft Office PowerPoint</Application>
  <PresentationFormat>Экран (4:3)</PresentationFormat>
  <Paragraphs>113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Эркер</vt:lpstr>
      <vt:lpstr>12_Тема Office</vt:lpstr>
      <vt:lpstr>2_Тема Office</vt:lpstr>
      <vt:lpstr>Правовые основы деятельности образовательного учреждения</vt:lpstr>
      <vt:lpstr>Презентация PowerPoint</vt:lpstr>
      <vt:lpstr>http://273-фз.рф</vt:lpstr>
      <vt:lpstr>Нормативно-правовое обеспечение</vt:lpstr>
      <vt:lpstr>Структура уровней образования</vt:lpstr>
      <vt:lpstr>Статья 64.  Дошкольное образование</vt:lpstr>
      <vt:lpstr>Дошкольное образование  </vt:lpstr>
      <vt:lpstr>Присмотр и уход за детьми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Дошкольная образовательная организация - </vt:lpstr>
      <vt:lpstr>Компетенция ОО (Ст.28)</vt:lpstr>
      <vt:lpstr>Компетенция ОО (Ст.28)</vt:lpstr>
      <vt:lpstr>Локальные акты ДОУ</vt:lpstr>
      <vt:lpstr>Статья 30. Локальные нормативные акты, содержащие нормы, регулирующие образовательные отношения</vt:lpstr>
      <vt:lpstr>Статья 30. Локальные нормативные акты, содержащие нормы, регулирующие образовательные отношения</vt:lpstr>
      <vt:lpstr>Статья 53. Возникновение образовательных отношений</vt:lpstr>
      <vt:lpstr>Коллегиальные органы</vt:lpstr>
      <vt:lpstr>Коллегиальные органы</vt:lpstr>
      <vt:lpstr>Сетевая форма реализации образовательных программ </vt:lpstr>
      <vt:lpstr>Статья 45. Защита прав обучающихся, родителей (законных представителей) несовершеннолетних обучающихся</vt:lpstr>
      <vt:lpstr>Ст.45 ФЗ</vt:lpstr>
      <vt:lpstr>Локальные акты, нуждающиеся в разработке или корректировке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Локальные акты ДОУ</dc:title>
  <dc:creator>IRINA</dc:creator>
  <cp:lastModifiedBy>IRINA</cp:lastModifiedBy>
  <cp:revision>24</cp:revision>
  <dcterms:created xsi:type="dcterms:W3CDTF">2013-11-18T18:20:51Z</dcterms:created>
  <dcterms:modified xsi:type="dcterms:W3CDTF">2013-12-13T06:21:24Z</dcterms:modified>
</cp:coreProperties>
</file>