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5" r:id="rId2"/>
    <p:sldId id="274" r:id="rId3"/>
    <p:sldId id="272" r:id="rId4"/>
    <p:sldId id="264" r:id="rId5"/>
    <p:sldId id="278" r:id="rId6"/>
    <p:sldId id="256" r:id="rId7"/>
    <p:sldId id="259" r:id="rId8"/>
    <p:sldId id="261" r:id="rId9"/>
    <p:sldId id="260" r:id="rId10"/>
    <p:sldId id="276" r:id="rId11"/>
    <p:sldId id="269" r:id="rId12"/>
    <p:sldId id="270" r:id="rId13"/>
    <p:sldId id="263" r:id="rId14"/>
    <p:sldId id="277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3333" autoAdjust="0"/>
  </p:normalViewPr>
  <p:slideViewPr>
    <p:cSldViewPr>
      <p:cViewPr>
        <p:scale>
          <a:sx n="60" d="100"/>
          <a:sy n="60" d="100"/>
        </p:scale>
        <p:origin x="-78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2055F-2D67-4B35-92D2-8959AE095FAE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ED4B3-21B6-46C9-B801-B0587A77D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90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12-3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3 декабря – Всемирный день инвалидов. В 1992 году Организация Генеральная Ассамблея ООН провозгласила </a:t>
            </a:r>
            <a:r>
              <a:rPr lang="ru-RU" dirty="0" smtClean="0">
                <a:hlinkClick r:id="rId3"/>
              </a:rPr>
              <a:t>3 декабря</a:t>
            </a:r>
            <a:r>
              <a:rPr lang="ru-RU" dirty="0" smtClean="0"/>
              <a:t> Международным днем инвалидов (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Day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Persons</a:t>
            </a:r>
            <a:r>
              <a:rPr lang="ru-RU" dirty="0" smtClean="0"/>
              <a:t> </a:t>
            </a:r>
            <a:r>
              <a:rPr lang="ru-RU" dirty="0" err="1" smtClean="0"/>
              <a:t>with</a:t>
            </a:r>
            <a:r>
              <a:rPr lang="ru-RU" dirty="0" smtClean="0"/>
              <a:t> </a:t>
            </a:r>
            <a:r>
              <a:rPr lang="ru-RU" dirty="0" err="1" smtClean="0"/>
              <a:t>Disabilities</a:t>
            </a:r>
            <a:r>
              <a:rPr lang="ru-RU" dirty="0" smtClean="0"/>
              <a:t>).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поставила цель повышения информированности и принятия мер в целях улучшения положения инвалидов и обеспечения для них равных возможностей.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Проведение 3 декабря Международного дня инвалидов направлено на привлечение внимания к проблемам инвалидов, защиту их достоинства, прав и благополучия, на привлечение внимания общества на преимущества, которые оно получает от участия инвалидов в политической, социальной, экономической и культурной жизни.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опросе</a:t>
            </a:r>
            <a:r>
              <a:rPr lang="ru-RU" baseline="0" dirty="0" smtClean="0"/>
              <a:t>  могут принять участие как школьники, так и взрослые. </a:t>
            </a:r>
            <a:r>
              <a:rPr lang="ru-RU" baseline="0" dirty="0" err="1" smtClean="0"/>
              <a:t>Он-лайн</a:t>
            </a:r>
            <a:r>
              <a:rPr lang="ru-RU" baseline="0" dirty="0" smtClean="0"/>
              <a:t> анкетирование проводится </a:t>
            </a:r>
            <a:r>
              <a:rPr lang="ru-RU" baseline="0" dirty="0" smtClean="0"/>
              <a:t>с 3 декабря по 29 декабря 2012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Ребенок-инвалид</a:t>
            </a:r>
            <a:r>
              <a:rPr lang="ru-RU" baseline="0" dirty="0" smtClean="0"/>
              <a:t> воспитывается в каждой пятой семье.</a:t>
            </a:r>
          </a:p>
          <a:p>
            <a:r>
              <a:rPr lang="ru-RU" baseline="0" dirty="0" smtClean="0"/>
              <a:t>В городе Челябинске 3 школьника из 100 имеют статус ребенка-инвалида.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24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Разрешение - право на совершение какого-либо действия.</a:t>
            </a:r>
          </a:p>
          <a:p>
            <a:r>
              <a:rPr lang="ru-RU" dirty="0" smtClean="0"/>
              <a:t>Общество</a:t>
            </a:r>
            <a:r>
              <a:rPr lang="ru-RU" baseline="0" dirty="0" smtClean="0"/>
              <a:t> низкого разрешения – общество, исключающее возможность полноценной интеграции людей с инвалидностью.</a:t>
            </a:r>
          </a:p>
          <a:p>
            <a:r>
              <a:rPr lang="ru-RU" baseline="0" dirty="0" smtClean="0"/>
              <a:t>Отношение к инвалидам – показатель развития общества и государства.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Высокое разрешение (на языке информации)  обеспечивает более точные представления об объекте. Сегодня мы по-новому</a:t>
            </a:r>
            <a:r>
              <a:rPr lang="ru-RU" baseline="0" dirty="0" smtClean="0"/>
              <a:t> воспринимаем окружающую действительность (например, эффекты 3-Д при просмотре фильмов), значит мы готовы по-новому относится к обыденным вещам и ситуациям, в том числе к людям с ограниченными возможностями здоровья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Люди</a:t>
            </a:r>
            <a:r>
              <a:rPr lang="ru-RU" baseline="0" dirty="0" smtClean="0"/>
              <a:t> с ограниченными возможностями зачастую удивляют нас своими безграничными способностями. Их ограничения становятся их достоинствами, и позволяют нам гордиться и восхищаться ими.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Выберите</a:t>
            </a:r>
            <a:r>
              <a:rPr lang="ru-RU" baseline="0" dirty="0" smtClean="0"/>
              <a:t> для просмотра и обсуждения с учениками тот фрагмент (1,2,3), который соответствует уровню их морально-нравственного развития и может вызвать школьников на диалог и обсуждение проблемы принятия детей-инвалидов как равных по способностям и возможностям.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Многие</a:t>
            </a:r>
            <a:r>
              <a:rPr lang="ru-RU" baseline="0" dirty="0" smtClean="0"/>
              <a:t> известные люди, государственные лица Российской Федерации, Челябинска и Челябинской области своим поведением и поступками демонстрируют уважение и внимание людям с инвалидностью.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Выберите</a:t>
            </a:r>
            <a:r>
              <a:rPr lang="ru-RU" baseline="0" dirty="0" smtClean="0"/>
              <a:t> для просмотра с детьми сюжеты 4,5,6.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Работы </a:t>
            </a:r>
            <a:r>
              <a:rPr lang="ru-RU" dirty="0" smtClean="0"/>
              <a:t>представляются в МБОУ</a:t>
            </a:r>
            <a:r>
              <a:rPr lang="ru-RU" baseline="0" dirty="0" smtClean="0"/>
              <a:t> ДПО УМЦ г.Челябинска в срок до 15 марта 2013 года (ул. Молодогвардейцев, 56б), или на </a:t>
            </a:r>
            <a:r>
              <a:rPr lang="ru-RU" u="sng" baseline="0" dirty="0" smtClean="0">
                <a:solidFill>
                  <a:srgbClr val="FFC000"/>
                </a:solidFill>
              </a:rPr>
              <a:t>электронный адрес:  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D4B3-21B6-46C9-B801-B0587A77D9F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92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44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24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8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43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30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87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63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21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04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5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3E61-0AC3-473F-94FD-E5AF2520982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662F-9C77-4D9F-9035-EC2C32D4F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34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310961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Просмотр через </a:t>
            </a:r>
            <a:r>
              <a:rPr lang="en-US" dirty="0" smtClean="0"/>
              <a:t>F5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51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нвалид покарил эвер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9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16632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23 года тому назад </a:t>
            </a:r>
            <a:r>
              <a:rPr lang="ru-RU" b="1" dirty="0"/>
              <a:t>Марк </a:t>
            </a:r>
            <a:r>
              <a:rPr lang="ru-RU" b="1" dirty="0" err="1"/>
              <a:t>Ингис</a:t>
            </a:r>
            <a:r>
              <a:rPr lang="ru-RU" dirty="0"/>
              <a:t>, восходивший на одну из вершин, попал под снежную вьюгу и обморозил себе ноги. После этой трагедии </a:t>
            </a:r>
            <a:r>
              <a:rPr lang="ru-RU" dirty="0" smtClean="0"/>
              <a:t> ему пришлось ампутировать </a:t>
            </a:r>
            <a:r>
              <a:rPr lang="ru-RU" dirty="0"/>
              <a:t>обе ноги. Но Марк не упал духом и не стал унывать, он продолжал жить! Друзья называли его человеком "очень высокого духа"! Он всегда мечтал покорить Эверест, мечта его сбылась!</a:t>
            </a:r>
          </a:p>
        </p:txBody>
      </p:sp>
      <p:pic>
        <p:nvPicPr>
          <p:cNvPr id="11268" name="Picture 4" descr="Инвалид покарил эвере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240360" cy="34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58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3692" y="4747908"/>
            <a:ext cx="534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 </a:t>
            </a:r>
            <a:endParaRPr lang="ru-RU" sz="5400" b="1" dirty="0"/>
          </a:p>
        </p:txBody>
      </p:sp>
      <p:pic>
        <p:nvPicPr>
          <p:cNvPr id="10" name="Picture 8" descr="http://logoyek.ru/preview/chelyabins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576" y="6096321"/>
            <a:ext cx="594019" cy="5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hp\Downloads\Логотип (Звездный Дождь)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47" y="6096320"/>
            <a:ext cx="860797" cy="5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7723395" y="60407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7875795" y="61931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51720" y="472514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4218" y="3352703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3</a:t>
            </a:r>
            <a:endParaRPr lang="ru-RU" sz="5400" b="1" dirty="0"/>
          </a:p>
        </p:txBody>
      </p:sp>
      <p:pic>
        <p:nvPicPr>
          <p:cNvPr id="16" name="Picture 2" descr="C:\Users\1\Desktop\фотографии\кировка выставка 2012\b5a739c1baa4803d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214422"/>
            <a:ext cx="3007343" cy="4572032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7006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4257676" cy="5626121"/>
          </a:xfrm>
        </p:spPr>
        <p:txBody>
          <a:bodyPr/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Дети-инвалиды должны учиться вместе с обычными детьми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/>
              <a:t>Министр образования и науки Челябинской области </a:t>
            </a:r>
          </a:p>
          <a:p>
            <a:r>
              <a:rPr lang="ru-RU" sz="1800" dirty="0" smtClean="0"/>
              <a:t>Кузнецов Александр Игоревич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19344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mail-attachment.googleusercontent.com/attachment/u/0/?ui=2&amp;ik=c8f5db300b&amp;view=att&amp;th=13ac01ec10db040d&amp;attid=0.1&amp;disp=inline&amp;safe=1&amp;zw&amp;saduie=AG9B_P8i3N7zLF9bAy_6OYg9ArTn&amp;sadet=1352111889383&amp;sads=ovT--60Fmn_JVEQzuhuvAkK9-F8&amp;sadssc=1"/>
          <p:cNvSpPr>
            <a:spLocks noChangeAspect="1" noChangeArrowheads="1"/>
          </p:cNvSpPr>
          <p:nvPr/>
        </p:nvSpPr>
        <p:spPr bwMode="auto">
          <a:xfrm>
            <a:off x="539818" y="1039465"/>
            <a:ext cx="2736038" cy="27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7" descr="C:\Users\hp\Downloads\Логотип (Звездный Дождь)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094" y="3284984"/>
            <a:ext cx="2545942" cy="17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176" y="1867547"/>
            <a:ext cx="1075914" cy="134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http://med-info.ru/images/shutterstock_98209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49" y="373329"/>
            <a:ext cx="2192486" cy="15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www.dostup1.ru/netcat_files/Image/2012/06/28/shahmaty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396" y="321047"/>
            <a:ext cx="2031020" cy="15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353" y="373328"/>
            <a:ext cx="1885482" cy="150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157192"/>
            <a:ext cx="900314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Организация помощи детям</a:t>
            </a:r>
            <a:r>
              <a:rPr lang="ru-RU" sz="1600" dirty="0"/>
              <a:t>  </a:t>
            </a:r>
            <a:r>
              <a:rPr lang="ru-RU" sz="1600" dirty="0" smtClean="0"/>
              <a:t>«Звездный дождь» </a:t>
            </a:r>
            <a:r>
              <a:rPr lang="ru-RU" sz="1600" dirty="0"/>
              <a:t>с </a:t>
            </a:r>
            <a:r>
              <a:rPr lang="ru-RU" sz="1600" dirty="0" smtClean="0"/>
              <a:t>2006 года занимается  </a:t>
            </a:r>
            <a:r>
              <a:rPr lang="ru-RU" sz="1600" dirty="0"/>
              <a:t>психолого-педагогической и социальной </a:t>
            </a:r>
            <a:r>
              <a:rPr lang="ru-RU" sz="1600" dirty="0" smtClean="0"/>
              <a:t>поддержкой </a:t>
            </a:r>
            <a:r>
              <a:rPr lang="ru-RU" sz="1600" dirty="0"/>
              <a:t>российских семей, в которых растут дети с синдромом </a:t>
            </a:r>
            <a:r>
              <a:rPr lang="ru-RU" sz="1600" dirty="0" smtClean="0"/>
              <a:t>Дауна, ДЦП и аутизмом, так же ведет </a:t>
            </a:r>
            <a:r>
              <a:rPr lang="ru-RU" sz="1600" dirty="0"/>
              <a:t>просветительскую работу в сотрудничестве с ведущими </a:t>
            </a:r>
            <a:r>
              <a:rPr lang="ru-RU" sz="1600" dirty="0" smtClean="0"/>
              <a:t>местными </a:t>
            </a:r>
            <a:r>
              <a:rPr lang="ru-RU" sz="1600" dirty="0"/>
              <a:t>СМИ, пытаясь разрушать мифы и предрассудки о жизни людей с особенностями </a:t>
            </a:r>
            <a:r>
              <a:rPr lang="ru-RU" sz="1600" dirty="0" smtClean="0"/>
              <a:t>развития. </a:t>
            </a:r>
          </a:p>
          <a:p>
            <a:pPr algn="ctr"/>
            <a:r>
              <a:rPr lang="ru-RU" sz="1600" dirty="0" smtClean="0"/>
              <a:t>21 марта 2012 года в Челябинске открыт Центр помощи детям «Звездный дождь»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6234" y="5085184"/>
            <a:ext cx="8776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3" descr="http://pics.livejournal.com/pavlova_mn/pic/000g4ew2/s640x4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58" y="1855722"/>
            <a:ext cx="2045618" cy="13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http://z4.d.sds.w.rugion.ru/2-z4-c96845b0-3a04-4e65-8065-be3dbca3bda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646" y="1849502"/>
            <a:ext cx="1221579" cy="13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http://ic.pics.livejournal.com/pavlova_mn/34639182/155033/155033_6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416" y="297683"/>
            <a:ext cx="2318038" cy="15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http://pics.livejournal.com/pavlova_mn/pic/000g3sdd/s640x48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309" y="1840953"/>
            <a:ext cx="1509085" cy="13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http://andrusha-fond.ru/i/img_13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857364"/>
            <a:ext cx="1944216" cy="13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54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9611" y="2564904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a typeface="Batang" pitchFamily="18" charset="-127"/>
                <a:cs typeface="Times New Roman" pitchFamily="18" charset="0"/>
              </a:rPr>
              <a:t>В Центре помощи детям «Звёздный дождь»  дети создают свои мультфильмы. Они сами рисуют, сами снимают и  даже сами продумывают сценарий</a:t>
            </a:r>
            <a:r>
              <a:rPr lang="ru-RU" sz="2000" dirty="0">
                <a:ea typeface="Batang" pitchFamily="18" charset="-127"/>
                <a:cs typeface="Times New Roman" pitchFamily="18" charset="0"/>
              </a:rPr>
              <a:t>.</a:t>
            </a:r>
            <a:r>
              <a:rPr lang="ru-RU" sz="2000" dirty="0" smtClean="0"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ea typeface="Batang" pitchFamily="18" charset="-127"/>
                <a:cs typeface="Times New Roman" pitchFamily="18" charset="0"/>
              </a:rPr>
              <a:t>    Вашему вниманию мы представляем фильм о Центре и несколько работ!</a:t>
            </a:r>
            <a:endParaRPr lang="ru-RU" sz="2000" dirty="0"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" name="Picture 7" descr="C:\Users\hp\Downloads\Логотип (Звездный Дождь)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960" y="444633"/>
            <a:ext cx="2545942" cy="17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logoyek.ru/preview/chelyabins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0595" y="6096320"/>
            <a:ext cx="594019" cy="5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Фильм.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14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5157192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Центр помощи детям «Звездный дождь» объявляет конкурс видео проектов на тему «Обычная жизнь нашего необычного друга».  Участие в конкурсе принимают коллективные работы учащихся школ. </a:t>
            </a:r>
            <a:r>
              <a:rPr lang="ru-RU" dirty="0"/>
              <a:t> </a:t>
            </a:r>
            <a:r>
              <a:rPr lang="ru-RU" dirty="0" smtClean="0"/>
              <a:t>Работы принимаются до 15 марта, победители будут приглашены на день рождение «Звездного дождя», где и будут награждены ценными подарками от наших спонсоров. Более подробно на </a:t>
            </a:r>
            <a:r>
              <a:rPr lang="en-US" dirty="0" smtClean="0"/>
              <a:t>zvezda74.ru</a:t>
            </a:r>
            <a:endParaRPr lang="ru-RU" dirty="0"/>
          </a:p>
        </p:txBody>
      </p:sp>
      <p:pic>
        <p:nvPicPr>
          <p:cNvPr id="12290" name="Picture 2" descr="http://www.mouzenidis-travel.ru/userfiles/files/contests/fotokonkur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2614"/>
            <a:ext cx="9125807" cy="46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5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823" y="1700808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Нам очень важно ваше мнение.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Совершите моральный подвиг, ответив на вопросы на сайте 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Управления по делам образования города Челябинска:</a:t>
            </a: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2000" dirty="0" smtClean="0"/>
              <a:t>Как вы считаете, дети-инвалиды должны учиться вместе с обычными детьми или отдельно?</a:t>
            </a:r>
          </a:p>
          <a:p>
            <a:pPr marL="342900" indent="-342900" algn="ctr">
              <a:buAutoNum type="arabicPeriod"/>
            </a:pPr>
            <a:r>
              <a:rPr lang="ru-RU" sz="2000" dirty="0" smtClean="0"/>
              <a:t>Обычным детям будет комфортно учиться вместе с детьми- инвалидами?</a:t>
            </a:r>
          </a:p>
          <a:p>
            <a:pPr marL="342900" indent="-342900" algn="ctr">
              <a:buAutoNum type="arabicPeriod"/>
            </a:pPr>
            <a:r>
              <a:rPr lang="ru-RU" sz="2000" dirty="0" smtClean="0"/>
              <a:t>Как изменятся взаимоотношения детей в классе, </a:t>
            </a:r>
            <a:r>
              <a:rPr lang="ru-RU" sz="2000" smtClean="0"/>
              <a:t>где учится ребенок-инвалид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pic>
        <p:nvPicPr>
          <p:cNvPr id="5" name="Picture 8" descr="http://logoyek.ru/preview/chelyabins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576" y="6096321"/>
            <a:ext cx="594019" cy="5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hp\Downloads\Логотип (Звездный Дождь)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47" y="6096320"/>
            <a:ext cx="860797" cy="5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7723395" y="60407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7875795" y="61931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3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oyzdrav.ru/.uploads/help/invalidno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98"/>
          <a:stretch/>
        </p:blipFill>
        <p:spPr bwMode="auto">
          <a:xfrm>
            <a:off x="-4340" y="-21145"/>
            <a:ext cx="9148340" cy="68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055" y="476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по делам образования города  Челябинска и Центр помощи детям «Звездный дождь» представляют  совместный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проект,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приуроченный ко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Всемирному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дню внимания к инвалидам:</a:t>
            </a:r>
          </a:p>
          <a:p>
            <a:pPr marL="45720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«Инвалид - не Инвалид! Люди так не делятся!»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25344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 Россия - страна доброжелательная к инвалидам.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3 </a:t>
            </a:r>
            <a:r>
              <a:rPr lang="ru-RU" sz="1400" dirty="0">
                <a:solidFill>
                  <a:schemeClr val="bg1"/>
                </a:solidFill>
              </a:rPr>
              <a:t>декабря – Всемирный день внимания к </a:t>
            </a:r>
            <a:r>
              <a:rPr lang="ru-RU" sz="1400" dirty="0" smtClean="0">
                <a:solidFill>
                  <a:schemeClr val="bg1"/>
                </a:solidFill>
              </a:rPr>
              <a:t>инвалидам.</a:t>
            </a:r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dirty="0"/>
          </a:p>
        </p:txBody>
      </p:sp>
      <p:pic>
        <p:nvPicPr>
          <p:cNvPr id="7" name="Picture 8" descr="http://logoyek.ru/preview/chelyabins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852" y="5931325"/>
            <a:ext cx="594019" cy="5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hp\Downloads\Логотип (Звездный Дождь)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55" y="5931325"/>
            <a:ext cx="860797" cy="5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86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7518" y="3419088"/>
            <a:ext cx="39862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</a:t>
            </a:r>
            <a:r>
              <a:rPr lang="ru-RU" dirty="0"/>
              <a:t>% всех людей в мире (650 млн человек) живут с инвалидностью. </a:t>
            </a:r>
            <a:endParaRPr lang="ru-RU" dirty="0" smtClean="0"/>
          </a:p>
          <a:p>
            <a:r>
              <a:rPr lang="ru-RU" dirty="0" smtClean="0"/>
              <a:t>200 </a:t>
            </a:r>
            <a:r>
              <a:rPr lang="ru-RU" dirty="0"/>
              <a:t>млн детей в мире имеют физические, сенсорные, интеллектуальные или психические нарушения. Большинство из этих детей так или иначе </a:t>
            </a:r>
            <a:r>
              <a:rPr lang="ru-RU" dirty="0" smtClean="0"/>
              <a:t>сталкиваются </a:t>
            </a:r>
            <a:r>
              <a:rPr lang="ru-RU" dirty="0"/>
              <a:t>с проблемами дискриминации, </a:t>
            </a:r>
            <a:r>
              <a:rPr lang="ru-RU" dirty="0" smtClean="0"/>
              <a:t>отчуждения и изоляции</a:t>
            </a:r>
            <a:r>
              <a:rPr lang="ru-RU" dirty="0"/>
              <a:t>.</a:t>
            </a:r>
          </a:p>
        </p:txBody>
      </p:sp>
      <p:pic>
        <p:nvPicPr>
          <p:cNvPr id="4" name="Picture 8" descr="http://logoyek.ru/preview/chelyabins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576" y="6096321"/>
            <a:ext cx="594019" cy="5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hp\Downloads\Логотип (Звездный Дождь)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47" y="6096320"/>
            <a:ext cx="860797" cy="5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293453" y="6756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7723395" y="60407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7875795" y="61931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://files.disabled.su/uploads/2012/04/deti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203064"/>
            <a:ext cx="4738006" cy="32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14522" y="682784"/>
            <a:ext cx="914400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7175" y="1029757"/>
            <a:ext cx="8840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В </a:t>
            </a:r>
            <a:r>
              <a:rPr lang="ru-RU" sz="36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Челябинске проживает 2893 </a:t>
            </a:r>
            <a:r>
              <a:rPr lang="ru-RU" sz="3600" dirty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детей-инвалидов, из них </a:t>
            </a:r>
            <a:r>
              <a:rPr lang="ru-RU" sz="3600" dirty="0" smtClean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958 </a:t>
            </a:r>
            <a:r>
              <a:rPr lang="ru-RU" sz="3600" dirty="0">
                <a:solidFill>
                  <a:schemeClr val="bg1"/>
                </a:solidFill>
                <a:ea typeface="Batang" pitchFamily="18" charset="-127"/>
                <a:cs typeface="Times New Roman" pitchFamily="18" charset="0"/>
              </a:rPr>
              <a:t>детей дошкольного возраста и 1935 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42386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вездный дождь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60855"/>
            <a:ext cx="2036968" cy="33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вездный дождь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197" y="2260855"/>
            <a:ext cx="5040560" cy="33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699554"/>
            <a:ext cx="2036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Изображение с учебника по биологии 1980 г.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510691" y="5699554"/>
            <a:ext cx="2396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Реальная фотография 2012г.</a:t>
            </a:r>
            <a:endParaRPr lang="ru-RU" sz="1000" dirty="0"/>
          </a:p>
        </p:txBody>
      </p:sp>
      <p:sp>
        <p:nvSpPr>
          <p:cNvPr id="4" name="AutoShape 2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60338"/>
            <a:ext cx="9144000" cy="1756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5094" y="376865"/>
            <a:ext cx="8713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Обществом низкого разрешения* навязан стереотип о людях с инвалидностью, задача этой презентации является повышение вашего разрешения*. Ведь особенности в развитии являются такой же отличительной чертой как цвет волос и глаз.  </a:t>
            </a:r>
            <a:endParaRPr lang="ru-RU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8" descr="http://logoyek.ru/preview/chelyabins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576" y="6096321"/>
            <a:ext cx="594019" cy="5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hp\Downloads\Логотип (Звездный Дождь)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247" y="6096320"/>
            <a:ext cx="860797" cy="5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6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7723395" y="60407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8" descr="http://dancingwheels.by/wp-content/uploads/2012/08/0010-invalid.jpg"/>
          <p:cNvSpPr>
            <a:spLocks noChangeAspect="1" noChangeArrowheads="1"/>
          </p:cNvSpPr>
          <p:nvPr/>
        </p:nvSpPr>
        <p:spPr bwMode="auto">
          <a:xfrm>
            <a:off x="7875795" y="61931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1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01.olx.ru/ui/3/33/35/60752835_1--61-305-62-25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2825"/>
            <a:ext cx="33305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87388" y="5924550"/>
            <a:ext cx="8139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i="1" dirty="0"/>
              <a:t>*Повышается разрешение только с опытом, если захотеть и если повезет</a:t>
            </a:r>
            <a:r>
              <a:rPr lang="ru-RU" dirty="0"/>
              <a:t>.</a:t>
            </a:r>
          </a:p>
        </p:txBody>
      </p:sp>
      <p:pic>
        <p:nvPicPr>
          <p:cNvPr id="3077" name="Picture 6" descr="http://www.3dnews.ru/_imgdata/img/2012/10/18/636823/JVC-JLE55SP4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63688"/>
            <a:ext cx="53943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910272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84263" y="552655"/>
            <a:ext cx="7345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Повышение человеческого </a:t>
            </a:r>
            <a:r>
              <a:rPr lang="ru-RU" sz="2800" b="1" i="1" dirty="0">
                <a:solidFill>
                  <a:schemeClr val="bg1"/>
                </a:solidFill>
              </a:rPr>
              <a:t>разрешения*</a:t>
            </a:r>
          </a:p>
        </p:txBody>
      </p:sp>
    </p:spTree>
    <p:extLst>
      <p:ext uri="{BB962C8B-B14F-4D97-AF65-F5344CB8AC3E}">
        <p14:creationId xmlns:p14="http://schemas.microsoft.com/office/powerpoint/2010/main" xmlns="" val="2933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325247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a typeface="Batang" pitchFamily="18" charset="-127"/>
              </a:rPr>
              <a:t>Инвалид - не Инвалид! Люди так не делятся!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ea typeface="Batang" pitchFamily="18" charset="-127"/>
              </a:rPr>
              <a:t>Пожалуйста, научитесь жить вместе.</a:t>
            </a:r>
            <a:endParaRPr lang="ru-RU" sz="2800" dirty="0">
              <a:solidFill>
                <a:srgbClr val="0070C0"/>
              </a:solidFill>
              <a:ea typeface="Batang" pitchFamily="18" charset="-127"/>
            </a:endParaRPr>
          </a:p>
        </p:txBody>
      </p:sp>
      <p:pic>
        <p:nvPicPr>
          <p:cNvPr id="5" name="Picture 2" descr="http://paralympicsport.ru/media/wysiwyg/s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17" y="-27384"/>
            <a:ext cx="3644593" cy="17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Горные лыж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949" y="-13917"/>
            <a:ext cx="2572325" cy="1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Лыжные го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4767" y="-13916"/>
            <a:ext cx="2641729" cy="1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ridus.ru/_ah/img/-tbJwhYoXFFyrckpUckaS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67261"/>
            <a:ext cx="2736304" cy="18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c.pics.livejournal.com/downsideup_blog/24212829/37997/37997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67262"/>
            <a:ext cx="2381250" cy="18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c.pics.livejournal.com/downsideup_blog/24212829/37175/37175_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042" y="5067261"/>
            <a:ext cx="1365143" cy="18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vecherka.su/pics/uploads/archive2012/06_2012/29062012/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185" y="5065101"/>
            <a:ext cx="2734327" cy="18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87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вездный дождь\Desktop\1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51512"/>
            <a:ext cx="1403945" cy="15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вездный дождь\Desktop\30711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90"/>
          <a:stretch/>
        </p:blipFill>
        <p:spPr bwMode="auto">
          <a:xfrm>
            <a:off x="6380578" y="5351512"/>
            <a:ext cx="1071742" cy="15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4369" y="2924944"/>
            <a:ext cx="402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Ник </a:t>
            </a:r>
            <a:r>
              <a:rPr lang="ru-RU" b="1" dirty="0" err="1"/>
              <a:t>Вуйчич</a:t>
            </a:r>
            <a:r>
              <a:rPr lang="ru-RU" b="1" dirty="0"/>
              <a:t> </a:t>
            </a:r>
            <a:r>
              <a:rPr lang="ru-RU" dirty="0"/>
              <a:t>родился без рук и без ног. </a:t>
            </a:r>
            <a:r>
              <a:rPr lang="ru-RU" dirty="0" smtClean="0"/>
              <a:t>Медицина </a:t>
            </a:r>
            <a:r>
              <a:rPr lang="ru-RU" dirty="0"/>
              <a:t>не смогла дать такому феномену объяснения</a:t>
            </a:r>
            <a:r>
              <a:rPr lang="ru-RU" dirty="0" smtClean="0"/>
              <a:t>.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ea typeface="Batang" pitchFamily="18" charset="-127"/>
                <a:cs typeface="Times New Roman" pitchFamily="18" charset="0"/>
              </a:rPr>
              <a:t> </a:t>
            </a:r>
            <a:r>
              <a:rPr lang="ru-RU" dirty="0" smtClean="0">
                <a:ea typeface="Batang" pitchFamily="18" charset="-127"/>
                <a:cs typeface="Times New Roman" pitchFamily="18" charset="0"/>
              </a:rPr>
              <a:t>Ник </a:t>
            </a:r>
            <a:r>
              <a:rPr lang="ru-RU" dirty="0">
                <a:ea typeface="Batang" pitchFamily="18" charset="-127"/>
                <a:cs typeface="Times New Roman" pitchFamily="18" charset="0"/>
              </a:rPr>
              <a:t>не сдался. В седьмом классе его выбрали старостой. После школы Ник продолжил учебу и получил два высших образования. 12 февраля 2012 года Ник </a:t>
            </a:r>
            <a:r>
              <a:rPr lang="ru-RU" dirty="0" smtClean="0">
                <a:ea typeface="Batang" pitchFamily="18" charset="-127"/>
                <a:cs typeface="Times New Roman" pitchFamily="18" charset="0"/>
              </a:rPr>
              <a:t>женился.</a:t>
            </a:r>
            <a:endParaRPr lang="ru-RU" dirty="0"/>
          </a:p>
        </p:txBody>
      </p:sp>
      <p:pic>
        <p:nvPicPr>
          <p:cNvPr id="9218" name="Picture 2" descr="http://www.ljplus.ru/img4/a/s/askai_1/Nick_Vujici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0"/>
          <a:stretch/>
        </p:blipFill>
        <p:spPr bwMode="auto">
          <a:xfrm>
            <a:off x="20878" y="18356"/>
            <a:ext cx="4911162" cy="687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hkola-duraka.com.ua/i/cont/4980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191" y="5351512"/>
            <a:ext cx="1215866" cy="15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shkola-duraka.com.ua/i/cont/4980/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67"/>
          <a:stretch/>
        </p:blipFill>
        <p:spPr bwMode="auto">
          <a:xfrm>
            <a:off x="5031165" y="18356"/>
            <a:ext cx="3992832" cy="2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58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93" y="404664"/>
            <a:ext cx="3837043" cy="21602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Пабло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Пинеда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человек с синдромом Дауна в Европе, получивший высшее образование. В 2009 году Пабло снялся в главной роли в художественном фильме «Я тоже», а ещё Пабло преподает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психопедагогику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университете.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www.miloserdie.ru/pic/Pablo_Pine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22"/>
          <a:stretch/>
        </p:blipFill>
        <p:spPr bwMode="auto">
          <a:xfrm>
            <a:off x="0" y="2947815"/>
            <a:ext cx="4355507" cy="38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ilm-onlin.info/uploads/posts/2011-01/1295273379_ya_toj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624"/>
            <a:ext cx="4783432" cy="68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4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61" y="87598"/>
            <a:ext cx="5832648" cy="272148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dirty="0" smtClean="0">
                <a:latin typeface="+mn-lt"/>
                <a:cs typeface="Times New Roman" pitchFamily="18" charset="0"/>
              </a:rPr>
              <a:t>В возрасте полугода 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Эйми  </a:t>
            </a:r>
            <a:r>
              <a:rPr lang="ru-RU" sz="2000" b="1" dirty="0" err="1" smtClean="0">
                <a:latin typeface="+mn-lt"/>
                <a:cs typeface="Times New Roman" pitchFamily="18" charset="0"/>
              </a:rPr>
              <a:t>Маллинз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ампутировали обе  ноги из-за врожденной болезни. Эйми научилась ходить на протезах, в том числе по подиуму на модных показах, а еще бегать и прыгать в длину. На Параолимпийских играх в Атланте она побила несколько рекордов.</a:t>
            </a:r>
            <a:endParaRPr lang="ru-RU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 descr="C:\Users\Звездный дождь\Desktop\66e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09087"/>
            <a:ext cx="5940152" cy="40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вездный дождь\Desktop\2п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82491"/>
            <a:ext cx="3213720" cy="69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95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823</Words>
  <Application>Microsoft Office PowerPoint</Application>
  <PresentationFormat>Экран (4:3)</PresentationFormat>
  <Paragraphs>69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Пабло Пинеда первый человек с синдромом Дауна в Европе, получивший высшее образование. В 2009 году Пабло снялся в главной роли в художественном фильме «Я тоже», а ещё Пабло преподает психопедагогику в университете. </vt:lpstr>
      <vt:lpstr>В возрасте полугода Эйми  Маллинз ампутировали обе  ноги из-за врожденной болезни. Эйми научилась ходить на протезах, в том числе по подиуму на модных показах, а еще бегать и прыгать в длину. На Параолимпийских играх в Атланте она побила несколько рекордов.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Звездный дождь</dc:creator>
  <cp:lastModifiedBy>1</cp:lastModifiedBy>
  <cp:revision>59</cp:revision>
  <dcterms:created xsi:type="dcterms:W3CDTF">2012-11-28T10:00:27Z</dcterms:created>
  <dcterms:modified xsi:type="dcterms:W3CDTF">2012-12-02T13:45:41Z</dcterms:modified>
</cp:coreProperties>
</file>